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3" r:id="rId2"/>
    <p:sldId id="256" r:id="rId3"/>
    <p:sldId id="301" r:id="rId4"/>
    <p:sldId id="300" r:id="rId5"/>
    <p:sldId id="302" r:id="rId6"/>
    <p:sldId id="306" r:id="rId7"/>
    <p:sldId id="331" r:id="rId8"/>
    <p:sldId id="329" r:id="rId9"/>
    <p:sldId id="333" r:id="rId10"/>
    <p:sldId id="340" r:id="rId11"/>
    <p:sldId id="324" r:id="rId12"/>
    <p:sldId id="338" r:id="rId13"/>
    <p:sldId id="310" r:id="rId14"/>
    <p:sldId id="341" r:id="rId15"/>
    <p:sldId id="337" r:id="rId16"/>
    <p:sldId id="312" r:id="rId17"/>
    <p:sldId id="30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938C"/>
    <a:srgbClr val="196836"/>
    <a:srgbClr val="367F9E"/>
    <a:srgbClr val="649157"/>
    <a:srgbClr val="5B824E"/>
    <a:srgbClr val="7CB16A"/>
    <a:srgbClr val="D5FFD2"/>
    <a:srgbClr val="50B82A"/>
    <a:srgbClr val="92CD7B"/>
    <a:srgbClr val="A0F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9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B5E4-E4F1-724E-8AE7-D599BAA723C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E994C-0D02-7E4B-82BE-94689F892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B5E4-E4F1-724E-8AE7-D599BAA723C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E994C-0D02-7E4B-82BE-94689F892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B5E4-E4F1-724E-8AE7-D599BAA723C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E994C-0D02-7E4B-82BE-94689F892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solidFill>
          <a:srgbClr val="123A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" name="Picture 24" descr="caseccc_stacke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8913"/>
            <a:ext cx="3276600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9"/>
          <p:cNvSpPr>
            <a:spLocks noChangeArrowheads="1"/>
          </p:cNvSpPr>
          <p:nvPr userDrawn="1"/>
        </p:nvSpPr>
        <p:spPr bwMode="auto">
          <a:xfrm>
            <a:off x="0" y="5562600"/>
            <a:ext cx="9144000" cy="1295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2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6019800"/>
            <a:ext cx="189547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6" descr="UHCMC_ICC color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5835650"/>
            <a:ext cx="16002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7" descr="NCI_vert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304800"/>
            <a:ext cx="7143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8" descr="cwru formal logo blue no ta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575" y="5943600"/>
            <a:ext cx="24352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76400"/>
            <a:ext cx="8458200" cy="4724400"/>
          </a:xfrm>
          <a:noFill/>
        </p:spPr>
        <p:txBody>
          <a:bodyPr/>
          <a:lstStyle>
            <a:lvl1pPr>
              <a:defRPr sz="3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367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B5E4-E4F1-724E-8AE7-D599BAA723C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E994C-0D02-7E4B-82BE-94689F892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B5E4-E4F1-724E-8AE7-D599BAA723C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E994C-0D02-7E4B-82BE-94689F892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B5E4-E4F1-724E-8AE7-D599BAA723C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E994C-0D02-7E4B-82BE-94689F892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B5E4-E4F1-724E-8AE7-D599BAA723C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E994C-0D02-7E4B-82BE-94689F892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B5E4-E4F1-724E-8AE7-D599BAA723C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E994C-0D02-7E4B-82BE-94689F892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B5E4-E4F1-724E-8AE7-D599BAA723C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E994C-0D02-7E4B-82BE-94689F892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B5E4-E4F1-724E-8AE7-D599BAA723C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E994C-0D02-7E4B-82BE-94689F892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B5E4-E4F1-724E-8AE7-D599BAA723C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E994C-0D02-7E4B-82BE-94689F892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AB5E4-E4F1-724E-8AE7-D599BAA723CF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E994C-0D02-7E4B-82BE-94689F892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32116"/>
            <a:ext cx="9144000" cy="47244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dNTP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Supply Gene Expression Patterns in 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Microarrays after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53 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oss</a:t>
            </a:r>
            <a:b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Tom </a:t>
            </a:r>
            <a:r>
              <a:rPr lang="en-US" sz="3600" b="1" dirty="0" err="1" smtClean="0">
                <a:solidFill>
                  <a:schemeClr val="bg1"/>
                </a:solidFill>
              </a:rPr>
              <a:t>Radivoyevitch</a:t>
            </a:r>
            <a:r>
              <a:rPr lang="en-US" sz="2900" dirty="0" smtClean="0">
                <a:solidFill>
                  <a:schemeClr val="bg1"/>
                </a:solidFill>
              </a:rPr>
              <a:t/>
            </a:r>
            <a:br>
              <a:rPr lang="en-US" sz="2900" dirty="0" smtClean="0">
                <a:solidFill>
                  <a:schemeClr val="bg1"/>
                </a:solidFill>
              </a:rPr>
            </a:br>
            <a:r>
              <a:rPr lang="en-US" sz="2900" dirty="0" smtClean="0">
                <a:solidFill>
                  <a:schemeClr val="bg1"/>
                </a:solidFill>
              </a:rPr>
              <a:t/>
            </a:r>
            <a:br>
              <a:rPr lang="en-US" sz="29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Collaborative </a:t>
            </a:r>
            <a:r>
              <a:rPr lang="en-US" sz="3200" dirty="0">
                <a:solidFill>
                  <a:schemeClr val="bg1"/>
                </a:solidFill>
              </a:rPr>
              <a:t>work </a:t>
            </a:r>
            <a:r>
              <a:rPr lang="en-US" sz="3200" dirty="0" smtClean="0">
                <a:solidFill>
                  <a:schemeClr val="bg1"/>
                </a:solidFill>
              </a:rPr>
              <a:t>with: John Pink, Charles  </a:t>
            </a:r>
            <a:r>
              <a:rPr lang="en-US" sz="3200" dirty="0" err="1" smtClean="0">
                <a:solidFill>
                  <a:schemeClr val="bg1"/>
                </a:solidFill>
              </a:rPr>
              <a:t>Kunos</a:t>
            </a:r>
            <a:r>
              <a:rPr lang="en-US" sz="3200" dirty="0" smtClean="0">
                <a:solidFill>
                  <a:schemeClr val="bg1"/>
                </a:solidFill>
              </a:rPr>
              <a:t>, Gina Ferris, Ian Lent, Mark Jackson, Damian Junk</a:t>
            </a:r>
            <a:endParaRPr lang="en-US" sz="29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91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00013"/>
            <a:ext cx="9163050" cy="665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421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4234" y="-46337"/>
            <a:ext cx="8468751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p53R2 Inhibits the Proliferation of Human Cancer </a:t>
            </a:r>
            <a:r>
              <a:rPr lang="en-US" sz="2400" b="1" dirty="0" smtClean="0"/>
              <a:t>Cells in </a:t>
            </a:r>
            <a:r>
              <a:rPr lang="en-US" sz="2400" b="1" dirty="0"/>
              <a:t>Association with Cell-Cycle </a:t>
            </a:r>
            <a:r>
              <a:rPr lang="en-US" sz="2400" b="1" dirty="0" smtClean="0"/>
              <a:t>Arrest  </a:t>
            </a:r>
            <a:r>
              <a:rPr lang="en-US" dirty="0" err="1" smtClean="0"/>
              <a:t>Keqiang</a:t>
            </a:r>
            <a:r>
              <a:rPr lang="en-US" dirty="0" smtClean="0"/>
              <a:t> Zhang, </a:t>
            </a:r>
            <a:r>
              <a:rPr lang="en-US" dirty="0"/>
              <a:t>Jun </a:t>
            </a:r>
            <a:r>
              <a:rPr lang="en-US" dirty="0" smtClean="0"/>
              <a:t>Wu, </a:t>
            </a:r>
            <a:r>
              <a:rPr lang="en-US" dirty="0" err="1"/>
              <a:t>Xiwei</a:t>
            </a:r>
            <a:r>
              <a:rPr lang="en-US" dirty="0"/>
              <a:t> </a:t>
            </a:r>
            <a:r>
              <a:rPr lang="en-US" dirty="0" smtClean="0"/>
              <a:t>Wu, </a:t>
            </a:r>
            <a:r>
              <a:rPr lang="en-US" dirty="0" err="1"/>
              <a:t>Xiaochen</a:t>
            </a:r>
            <a:r>
              <a:rPr lang="en-US" dirty="0"/>
              <a:t> </a:t>
            </a:r>
            <a:r>
              <a:rPr lang="en-US" dirty="0" smtClean="0"/>
              <a:t>Wang, </a:t>
            </a:r>
            <a:r>
              <a:rPr lang="en-US" dirty="0"/>
              <a:t>Yan </a:t>
            </a:r>
            <a:r>
              <a:rPr lang="en-US" dirty="0" smtClean="0"/>
              <a:t>Wang,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smtClean="0"/>
              <a:t>Zhou, </a:t>
            </a:r>
            <a:r>
              <a:rPr lang="en-US" dirty="0"/>
              <a:t>Mei-ling </a:t>
            </a:r>
            <a:r>
              <a:rPr lang="en-US" dirty="0" err="1" smtClean="0"/>
              <a:t>Kuo</a:t>
            </a:r>
            <a:r>
              <a:rPr lang="en-US" dirty="0" smtClean="0"/>
              <a:t>, </a:t>
            </a:r>
            <a:r>
              <a:rPr lang="en-US" dirty="0" err="1" smtClean="0"/>
              <a:t>Xiyong</a:t>
            </a:r>
            <a:r>
              <a:rPr lang="en-US" dirty="0" smtClean="0"/>
              <a:t> Liu, </a:t>
            </a:r>
            <a:r>
              <a:rPr lang="en-US" dirty="0" err="1"/>
              <a:t>Bingsen</a:t>
            </a:r>
            <a:r>
              <a:rPr lang="en-US" dirty="0"/>
              <a:t> </a:t>
            </a:r>
            <a:r>
              <a:rPr lang="en-US" dirty="0" smtClean="0"/>
              <a:t>Zhou, </a:t>
            </a:r>
            <a:r>
              <a:rPr lang="en-US" dirty="0" err="1"/>
              <a:t>Lufen</a:t>
            </a:r>
            <a:r>
              <a:rPr lang="en-US" dirty="0"/>
              <a:t> </a:t>
            </a:r>
            <a:r>
              <a:rPr lang="en-US" dirty="0" smtClean="0"/>
              <a:t>Chang, </a:t>
            </a:r>
            <a:r>
              <a:rPr lang="en-US" dirty="0"/>
              <a:t>David </a:t>
            </a:r>
            <a:r>
              <a:rPr lang="en-US" dirty="0" smtClean="0"/>
              <a:t>Ann, </a:t>
            </a:r>
            <a:r>
              <a:rPr lang="en-US" dirty="0"/>
              <a:t>and Yun </a:t>
            </a:r>
            <a:r>
              <a:rPr lang="en-US" dirty="0" smtClean="0"/>
              <a:t>Yen                                           </a:t>
            </a:r>
            <a:r>
              <a:rPr lang="en-US" dirty="0" err="1" smtClean="0"/>
              <a:t>Mol</a:t>
            </a:r>
            <a:r>
              <a:rPr lang="en-US" dirty="0" smtClean="0"/>
              <a:t> </a:t>
            </a:r>
            <a:r>
              <a:rPr lang="en-US" dirty="0"/>
              <a:t>Cancer </a:t>
            </a:r>
            <a:r>
              <a:rPr lang="en-US" dirty="0" err="1"/>
              <a:t>Ther</a:t>
            </a:r>
            <a:r>
              <a:rPr lang="en-US" dirty="0"/>
              <a:t>; 10(2) </a:t>
            </a:r>
            <a:r>
              <a:rPr lang="en-US" dirty="0" smtClean="0"/>
              <a:t>2011</a:t>
            </a:r>
          </a:p>
          <a:p>
            <a:r>
              <a:rPr lang="en-US" dirty="0" err="1"/>
              <a:t>Affy</a:t>
            </a:r>
            <a:r>
              <a:rPr lang="en-US" dirty="0"/>
              <a:t> Gene ST </a:t>
            </a:r>
            <a:r>
              <a:rPr lang="en-US" dirty="0" smtClean="0"/>
              <a:t>1.0.  GEO gse25238     (p53R2 </a:t>
            </a:r>
            <a:r>
              <a:rPr lang="en-US" dirty="0" err="1"/>
              <a:t>siRNA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oropharyngeal</a:t>
            </a:r>
            <a:r>
              <a:rPr lang="en-US" dirty="0" smtClean="0"/>
              <a:t> </a:t>
            </a:r>
            <a:r>
              <a:rPr lang="en-US" dirty="0"/>
              <a:t>carcinoma KB </a:t>
            </a:r>
            <a:r>
              <a:rPr lang="en-US" dirty="0" smtClean="0"/>
              <a:t>cells)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316" y="1539649"/>
            <a:ext cx="9144000" cy="547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165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658" y="1665511"/>
            <a:ext cx="5617029" cy="5225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39541" y="2775856"/>
            <a:ext cx="24928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 Rationale for using </a:t>
            </a:r>
          </a:p>
          <a:p>
            <a:r>
              <a:rPr lang="en-US" dirty="0" err="1" smtClean="0"/>
              <a:t>Deoxy-Aza-Cytidine</a:t>
            </a:r>
            <a:r>
              <a:rPr lang="en-US" dirty="0" smtClean="0"/>
              <a:t> (DAC) instead of </a:t>
            </a:r>
            <a:r>
              <a:rPr lang="en-US" dirty="0" err="1" smtClean="0"/>
              <a:t>aza-cytidine</a:t>
            </a:r>
            <a:r>
              <a:rPr lang="en-US" dirty="0" smtClean="0"/>
              <a:t> in </a:t>
            </a:r>
            <a:r>
              <a:rPr lang="en-US" dirty="0"/>
              <a:t>p53 </a:t>
            </a:r>
            <a:r>
              <a:rPr lang="en-US" dirty="0" smtClean="0"/>
              <a:t>minus </a:t>
            </a:r>
            <a:r>
              <a:rPr lang="en-US" dirty="0" err="1" smtClean="0"/>
              <a:t>myelodysplastic</a:t>
            </a:r>
            <a:r>
              <a:rPr lang="en-US" dirty="0" smtClean="0"/>
              <a:t> syndrome (MDS) patients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8714" y="-32657"/>
            <a:ext cx="85452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</a:t>
            </a:r>
            <a:r>
              <a:rPr lang="en-US" b="1" dirty="0" smtClean="0"/>
              <a:t>Ongoing Active Research Projects</a:t>
            </a:r>
          </a:p>
          <a:p>
            <a:r>
              <a:rPr lang="en-US" dirty="0" smtClean="0"/>
              <a:t>1. Optimize </a:t>
            </a:r>
            <a:r>
              <a:rPr lang="en-US" dirty="0" err="1" smtClean="0"/>
              <a:t>triapine</a:t>
            </a:r>
            <a:r>
              <a:rPr lang="en-US" dirty="0" smtClean="0"/>
              <a:t> timing relative to irradiation of p53</a:t>
            </a:r>
            <a:r>
              <a:rPr lang="en-US" baseline="30000" dirty="0" smtClean="0"/>
              <a:t>-</a:t>
            </a:r>
            <a:r>
              <a:rPr lang="en-US" dirty="0" smtClean="0"/>
              <a:t> cervical cancers (</a:t>
            </a:r>
            <a:r>
              <a:rPr lang="en-US" b="1" dirty="0" smtClean="0"/>
              <a:t>Charles </a:t>
            </a:r>
            <a:r>
              <a:rPr lang="en-US" b="1" dirty="0" err="1" smtClean="0"/>
              <a:t>Kunos</a:t>
            </a:r>
            <a:r>
              <a:rPr lang="en-US" dirty="0" smtClean="0"/>
              <a:t>). </a:t>
            </a:r>
          </a:p>
          <a:p>
            <a:endParaRPr lang="en-US" dirty="0" smtClean="0"/>
          </a:p>
          <a:p>
            <a:r>
              <a:rPr lang="en-US" dirty="0" smtClean="0"/>
              <a:t>2. Treatment of MDS with DAC (</a:t>
            </a:r>
            <a:r>
              <a:rPr lang="en-US" b="1" dirty="0" err="1" smtClean="0"/>
              <a:t>Yogen</a:t>
            </a:r>
            <a:r>
              <a:rPr lang="en-US" b="1" dirty="0" smtClean="0"/>
              <a:t> </a:t>
            </a:r>
            <a:r>
              <a:rPr lang="en-US" b="1" dirty="0" err="1" smtClean="0"/>
              <a:t>Saunthararajah</a:t>
            </a:r>
            <a:r>
              <a:rPr lang="en-US" dirty="0" smtClean="0"/>
              <a:t>, Cleveland Clinic).  Goal is to understand </a:t>
            </a:r>
            <a:r>
              <a:rPr lang="en-US" dirty="0" err="1" smtClean="0"/>
              <a:t>dNTP</a:t>
            </a:r>
            <a:r>
              <a:rPr lang="en-US" dirty="0" smtClean="0"/>
              <a:t> supply system dependence on gender, age, and p53 status.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3" y="3450771"/>
            <a:ext cx="4836698" cy="340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56" y="7550"/>
            <a:ext cx="9002486" cy="374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912429" y="3820323"/>
            <a:ext cx="21662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GEO data GDS479</a:t>
            </a:r>
          </a:p>
          <a:p>
            <a:r>
              <a:rPr lang="en-US" dirty="0" smtClean="0"/>
              <a:t>Jen</a:t>
            </a:r>
            <a:r>
              <a:rPr lang="en-US" dirty="0"/>
              <a:t>, K. Y. and V. G. Cheung (2003). Transcriptional response of </a:t>
            </a:r>
            <a:r>
              <a:rPr lang="en-US" dirty="0" err="1"/>
              <a:t>lymphoblastoid</a:t>
            </a:r>
            <a:r>
              <a:rPr lang="en-US" dirty="0"/>
              <a:t> cells to ionizing radiation. </a:t>
            </a:r>
            <a:r>
              <a:rPr lang="en-US" i="1" dirty="0"/>
              <a:t>Genome Res</a:t>
            </a:r>
            <a:r>
              <a:rPr lang="en-US" dirty="0"/>
              <a:t> </a:t>
            </a:r>
            <a:r>
              <a:rPr lang="en-US" b="1" dirty="0"/>
              <a:t>13</a:t>
            </a:r>
            <a:r>
              <a:rPr lang="en-US" dirty="0"/>
              <a:t>(9): 2092-100.</a:t>
            </a:r>
          </a:p>
        </p:txBody>
      </p:sp>
      <p:sp>
        <p:nvSpPr>
          <p:cNvPr id="3" name="Rectangle 2"/>
          <p:cNvSpPr/>
          <p:nvPr/>
        </p:nvSpPr>
        <p:spPr>
          <a:xfrm>
            <a:off x="4416857" y="3902249"/>
            <a:ext cx="12464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Xiao-Peng Zhang, Feng </a:t>
            </a:r>
            <a:r>
              <a:rPr lang="de-DE" dirty="0" smtClean="0"/>
              <a:t>Liu, </a:t>
            </a:r>
            <a:r>
              <a:rPr lang="de-DE" dirty="0"/>
              <a:t>and Wei </a:t>
            </a:r>
            <a:r>
              <a:rPr lang="de-DE" dirty="0" smtClean="0"/>
              <a:t>Wang, (</a:t>
            </a:r>
            <a:r>
              <a:rPr lang="en-US" dirty="0" smtClean="0"/>
              <a:t>2011)</a:t>
            </a:r>
            <a:r>
              <a:rPr lang="de-DE" dirty="0" smtClean="0"/>
              <a:t> PNAS </a:t>
            </a:r>
            <a:r>
              <a:rPr lang="en-US" b="1" dirty="0" smtClean="0"/>
              <a:t>108, </a:t>
            </a:r>
            <a:r>
              <a:rPr lang="en-US" dirty="0"/>
              <a:t>8990</a:t>
            </a:r>
            <a:r>
              <a:rPr lang="en-US" i="1" dirty="0"/>
              <a:t>–</a:t>
            </a:r>
            <a:r>
              <a:rPr lang="en-US" dirty="0"/>
              <a:t>8995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455229" y="3614057"/>
            <a:ext cx="446314" cy="3628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 rot="16200000">
            <a:off x="-838231" y="1371607"/>
            <a:ext cx="1871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Normalized to t=0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47069" y="1599817"/>
            <a:ext cx="2085251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Hours after irradiation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0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13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95"/>
          <a:stretch/>
        </p:blipFill>
        <p:spPr bwMode="auto">
          <a:xfrm>
            <a:off x="-107496" y="1428074"/>
            <a:ext cx="9163050" cy="4341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14300" y="912576"/>
            <a:ext cx="76389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NDPK expressed in </a:t>
            </a:r>
            <a:r>
              <a:rPr lang="en-US" sz="1600" dirty="0" err="1" smtClean="0"/>
              <a:t>NonMEtastatic</a:t>
            </a:r>
            <a:r>
              <a:rPr lang="en-US" sz="1600" dirty="0" smtClean="0"/>
              <a:t> cells, decreasing as cells become more cancerous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988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422" y="313303"/>
            <a:ext cx="9291982" cy="497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184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41500" y="1760538"/>
            <a:ext cx="609600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Oval 104"/>
          <p:cNvSpPr>
            <a:spLocks noChangeArrowheads="1"/>
          </p:cNvSpPr>
          <p:nvPr/>
        </p:nvSpPr>
        <p:spPr bwMode="auto">
          <a:xfrm>
            <a:off x="3824288" y="1554163"/>
            <a:ext cx="1952625" cy="1943100"/>
          </a:xfrm>
          <a:prstGeom prst="ellipse">
            <a:avLst/>
          </a:prstGeom>
          <a:solidFill>
            <a:srgbClr val="3366FF">
              <a:alpha val="1019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924050" y="3425825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UDP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66900" y="2797175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CDP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870075" y="2205038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GDP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860550" y="170815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ADP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57563" y="3322638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dTTP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286125" y="2779713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dCTP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248025" y="224155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dGTP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271838" y="1825625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dATP</a:t>
            </a: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343150" y="2943225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2343150" y="2333625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343150" y="1876425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087688" y="440690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dT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633663" y="3176588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dC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628900" y="2497138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dG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2628900" y="2066925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dA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V="1">
            <a:off x="2938463" y="2439988"/>
            <a:ext cx="395287" cy="190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3779838" y="2039938"/>
            <a:ext cx="1001712" cy="323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V="1">
            <a:off x="3609975" y="2527300"/>
            <a:ext cx="1143000" cy="806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4738688" y="230505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DNA</a:t>
            </a: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3779838" y="2409825"/>
            <a:ext cx="10017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V="1">
            <a:off x="3779838" y="2457450"/>
            <a:ext cx="1001712" cy="376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flipH="1">
            <a:off x="1819275" y="3659188"/>
            <a:ext cx="371475" cy="503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2052638" y="4162425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dUMP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2833688" y="4567238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dU</a:t>
            </a: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V="1">
            <a:off x="2562225" y="3597275"/>
            <a:ext cx="877888" cy="622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33"/>
          <p:cNvSpPr>
            <a:spLocks noChangeShapeType="1"/>
          </p:cNvSpPr>
          <p:nvPr/>
        </p:nvSpPr>
        <p:spPr bwMode="auto">
          <a:xfrm flipV="1">
            <a:off x="3352800" y="3597275"/>
            <a:ext cx="285750" cy="879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2679700" y="4013200"/>
            <a:ext cx="396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i="1"/>
              <a:t>TS</a:t>
            </a:r>
            <a:endParaRPr lang="en-US" sz="1000" baseline="-25000"/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 flipH="1">
            <a:off x="2527300" y="3049588"/>
            <a:ext cx="930275" cy="1112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Text Box 38"/>
          <p:cNvSpPr txBox="1">
            <a:spLocks noChangeArrowheads="1"/>
          </p:cNvSpPr>
          <p:nvPr/>
        </p:nvSpPr>
        <p:spPr bwMode="auto">
          <a:xfrm>
            <a:off x="2544763" y="3522663"/>
            <a:ext cx="53975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 i="1"/>
              <a:t>DCTD</a:t>
            </a:r>
            <a:endParaRPr lang="en-US" sz="900" baseline="-25000"/>
          </a:p>
        </p:txBody>
      </p:sp>
      <p:sp>
        <p:nvSpPr>
          <p:cNvPr id="33" name="Text Box 40"/>
          <p:cNvSpPr txBox="1">
            <a:spLocks noChangeArrowheads="1"/>
          </p:cNvSpPr>
          <p:nvPr/>
        </p:nvSpPr>
        <p:spPr bwMode="auto">
          <a:xfrm rot="-1592059">
            <a:off x="2852738" y="2366963"/>
            <a:ext cx="4429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i="1"/>
              <a:t>dCK</a:t>
            </a:r>
            <a:endParaRPr lang="en-US" sz="1000" baseline="-25000"/>
          </a:p>
        </p:txBody>
      </p:sp>
      <p:sp>
        <p:nvSpPr>
          <p:cNvPr id="34" name="Freeform 42"/>
          <p:cNvSpPr>
            <a:spLocks/>
          </p:cNvSpPr>
          <p:nvPr/>
        </p:nvSpPr>
        <p:spPr bwMode="auto">
          <a:xfrm>
            <a:off x="1668463" y="1408113"/>
            <a:ext cx="1003300" cy="2771775"/>
          </a:xfrm>
          <a:custGeom>
            <a:avLst/>
            <a:gdLst>
              <a:gd name="T0" fmla="*/ 2147483647 w 632"/>
              <a:gd name="T1" fmla="*/ 2147483647 h 2430"/>
              <a:gd name="T2" fmla="*/ 2147483647 w 632"/>
              <a:gd name="T3" fmla="*/ 2147483647 h 2430"/>
              <a:gd name="T4" fmla="*/ 2147483647 w 632"/>
              <a:gd name="T5" fmla="*/ 2147483647 h 2430"/>
              <a:gd name="T6" fmla="*/ 2147483647 w 632"/>
              <a:gd name="T7" fmla="*/ 2147483647 h 2430"/>
              <a:gd name="T8" fmla="*/ 2147483647 w 632"/>
              <a:gd name="T9" fmla="*/ 2147483647 h 2430"/>
              <a:gd name="T10" fmla="*/ 2147483647 w 632"/>
              <a:gd name="T11" fmla="*/ 2147483647 h 2430"/>
              <a:gd name="T12" fmla="*/ 2147483647 w 632"/>
              <a:gd name="T13" fmla="*/ 2147483647 h 24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32"/>
              <a:gd name="T22" fmla="*/ 0 h 2430"/>
              <a:gd name="T23" fmla="*/ 632 w 632"/>
              <a:gd name="T24" fmla="*/ 2430 h 243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32" h="2430">
                <a:moveTo>
                  <a:pt x="467" y="298"/>
                </a:moveTo>
                <a:cubicBezTo>
                  <a:pt x="455" y="584"/>
                  <a:pt x="535" y="1726"/>
                  <a:pt x="467" y="2016"/>
                </a:cubicBezTo>
                <a:cubicBezTo>
                  <a:pt x="399" y="2306"/>
                  <a:pt x="112" y="2008"/>
                  <a:pt x="56" y="2040"/>
                </a:cubicBezTo>
                <a:cubicBezTo>
                  <a:pt x="0" y="2072"/>
                  <a:pt x="44" y="2197"/>
                  <a:pt x="129" y="2209"/>
                </a:cubicBezTo>
                <a:cubicBezTo>
                  <a:pt x="214" y="2221"/>
                  <a:pt x="496" y="2430"/>
                  <a:pt x="564" y="2112"/>
                </a:cubicBezTo>
                <a:cubicBezTo>
                  <a:pt x="632" y="1794"/>
                  <a:pt x="556" y="596"/>
                  <a:pt x="540" y="298"/>
                </a:cubicBezTo>
                <a:cubicBezTo>
                  <a:pt x="524" y="0"/>
                  <a:pt x="479" y="12"/>
                  <a:pt x="467" y="298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5" name="Group 115"/>
          <p:cNvGrpSpPr>
            <a:grpSpLocks/>
          </p:cNvGrpSpPr>
          <p:nvPr/>
        </p:nvGrpSpPr>
        <p:grpSpPr bwMode="auto">
          <a:xfrm>
            <a:off x="4176713" y="1433513"/>
            <a:ext cx="244475" cy="1900237"/>
            <a:chOff x="2394" y="1016"/>
            <a:chExt cx="154" cy="1101"/>
          </a:xfrm>
        </p:grpSpPr>
        <p:sp>
          <p:nvSpPr>
            <p:cNvPr id="36" name="Text Box 39"/>
            <p:cNvSpPr txBox="1">
              <a:spLocks noChangeArrowheads="1"/>
            </p:cNvSpPr>
            <p:nvPr/>
          </p:nvSpPr>
          <p:spPr bwMode="auto">
            <a:xfrm rot="-5400000">
              <a:off x="1986" y="1424"/>
              <a:ext cx="96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solidFill>
                    <a:srgbClr val="FF0000"/>
                  </a:solidFill>
                </a:rPr>
                <a:t>DNA polymerase</a:t>
              </a:r>
            </a:p>
          </p:txBody>
        </p:sp>
        <p:sp>
          <p:nvSpPr>
            <p:cNvPr id="37" name="Freeform 44"/>
            <p:cNvSpPr>
              <a:spLocks/>
            </p:cNvSpPr>
            <p:nvPr/>
          </p:nvSpPr>
          <p:spPr bwMode="auto">
            <a:xfrm>
              <a:off x="2406" y="1174"/>
              <a:ext cx="133" cy="943"/>
            </a:xfrm>
            <a:custGeom>
              <a:avLst/>
              <a:gdLst>
                <a:gd name="T0" fmla="*/ 2 w 161"/>
                <a:gd name="T1" fmla="*/ 118 h 943"/>
                <a:gd name="T2" fmla="*/ 2 w 161"/>
                <a:gd name="T3" fmla="*/ 822 h 943"/>
                <a:gd name="T4" fmla="*/ 2 w 161"/>
                <a:gd name="T5" fmla="*/ 826 h 943"/>
                <a:gd name="T6" fmla="*/ 2 w 161"/>
                <a:gd name="T7" fmla="*/ 118 h 943"/>
                <a:gd name="T8" fmla="*/ 2 w 161"/>
                <a:gd name="T9" fmla="*/ 118 h 9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1"/>
                <a:gd name="T16" fmla="*/ 0 h 943"/>
                <a:gd name="T17" fmla="*/ 161 w 161"/>
                <a:gd name="T18" fmla="*/ 943 h 9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1" h="943">
                  <a:moveTo>
                    <a:pt x="20" y="118"/>
                  </a:moveTo>
                  <a:cubicBezTo>
                    <a:pt x="0" y="235"/>
                    <a:pt x="1" y="704"/>
                    <a:pt x="20" y="822"/>
                  </a:cubicBezTo>
                  <a:cubicBezTo>
                    <a:pt x="39" y="940"/>
                    <a:pt x="117" y="943"/>
                    <a:pt x="137" y="826"/>
                  </a:cubicBezTo>
                  <a:cubicBezTo>
                    <a:pt x="157" y="709"/>
                    <a:pt x="161" y="236"/>
                    <a:pt x="142" y="118"/>
                  </a:cubicBezTo>
                  <a:cubicBezTo>
                    <a:pt x="123" y="0"/>
                    <a:pt x="36" y="1"/>
                    <a:pt x="20" y="118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" name="Line 45"/>
          <p:cNvSpPr>
            <a:spLocks noChangeShapeType="1"/>
          </p:cNvSpPr>
          <p:nvPr/>
        </p:nvSpPr>
        <p:spPr bwMode="auto">
          <a:xfrm flipH="1" flipV="1">
            <a:off x="2487613" y="4371975"/>
            <a:ext cx="500062" cy="230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9" name="Group 126"/>
          <p:cNvGrpSpPr>
            <a:grpSpLocks/>
          </p:cNvGrpSpPr>
          <p:nvPr/>
        </p:nvGrpSpPr>
        <p:grpSpPr bwMode="auto">
          <a:xfrm>
            <a:off x="2606675" y="4179888"/>
            <a:ext cx="1268413" cy="244475"/>
            <a:chOff x="1405" y="2650"/>
            <a:chExt cx="799" cy="154"/>
          </a:xfrm>
        </p:grpSpPr>
        <p:sp>
          <p:nvSpPr>
            <p:cNvPr id="40" name="Text Box 34"/>
            <p:cNvSpPr txBox="1">
              <a:spLocks noChangeArrowheads="1"/>
            </p:cNvSpPr>
            <p:nvPr/>
          </p:nvSpPr>
          <p:spPr bwMode="auto">
            <a:xfrm rot="-1173211">
              <a:off x="1692" y="2650"/>
              <a:ext cx="33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i="1"/>
                <a:t>TK1</a:t>
              </a:r>
              <a:endParaRPr lang="en-US" sz="1000" baseline="-25000"/>
            </a:p>
          </p:txBody>
        </p:sp>
        <p:sp>
          <p:nvSpPr>
            <p:cNvPr id="41" name="Freeform 46"/>
            <p:cNvSpPr>
              <a:spLocks/>
            </p:cNvSpPr>
            <p:nvPr/>
          </p:nvSpPr>
          <p:spPr bwMode="auto">
            <a:xfrm rot="-1232399">
              <a:off x="1405" y="2679"/>
              <a:ext cx="799" cy="121"/>
            </a:xfrm>
            <a:custGeom>
              <a:avLst/>
              <a:gdLst>
                <a:gd name="T0" fmla="*/ 2147483647 w 161"/>
                <a:gd name="T1" fmla="*/ 0 h 943"/>
                <a:gd name="T2" fmla="*/ 2147483647 w 161"/>
                <a:gd name="T3" fmla="*/ 0 h 943"/>
                <a:gd name="T4" fmla="*/ 2147483647 w 161"/>
                <a:gd name="T5" fmla="*/ 0 h 943"/>
                <a:gd name="T6" fmla="*/ 2147483647 w 161"/>
                <a:gd name="T7" fmla="*/ 0 h 943"/>
                <a:gd name="T8" fmla="*/ 2147483647 w 161"/>
                <a:gd name="T9" fmla="*/ 0 h 9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1"/>
                <a:gd name="T16" fmla="*/ 0 h 943"/>
                <a:gd name="T17" fmla="*/ 161 w 161"/>
                <a:gd name="T18" fmla="*/ 943 h 9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1" h="943">
                  <a:moveTo>
                    <a:pt x="20" y="118"/>
                  </a:moveTo>
                  <a:cubicBezTo>
                    <a:pt x="0" y="235"/>
                    <a:pt x="1" y="704"/>
                    <a:pt x="20" y="822"/>
                  </a:cubicBezTo>
                  <a:cubicBezTo>
                    <a:pt x="39" y="940"/>
                    <a:pt x="117" y="943"/>
                    <a:pt x="137" y="826"/>
                  </a:cubicBezTo>
                  <a:cubicBezTo>
                    <a:pt x="157" y="709"/>
                    <a:pt x="161" y="236"/>
                    <a:pt x="142" y="118"/>
                  </a:cubicBezTo>
                  <a:cubicBezTo>
                    <a:pt x="123" y="0"/>
                    <a:pt x="36" y="1"/>
                    <a:pt x="20" y="118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" name="Freeform 47"/>
          <p:cNvSpPr>
            <a:spLocks/>
          </p:cNvSpPr>
          <p:nvPr/>
        </p:nvSpPr>
        <p:spPr bwMode="auto">
          <a:xfrm>
            <a:off x="3159125" y="2847975"/>
            <a:ext cx="4738688" cy="3011488"/>
          </a:xfrm>
          <a:custGeom>
            <a:avLst/>
            <a:gdLst>
              <a:gd name="T0" fmla="*/ 2147483647 w 2985"/>
              <a:gd name="T1" fmla="*/ 2147483647 h 1897"/>
              <a:gd name="T2" fmla="*/ 2147483647 w 2985"/>
              <a:gd name="T3" fmla="*/ 2147483647 h 1897"/>
              <a:gd name="T4" fmla="*/ 2147483647 w 2985"/>
              <a:gd name="T5" fmla="*/ 2147483647 h 1897"/>
              <a:gd name="T6" fmla="*/ 2147483647 w 2985"/>
              <a:gd name="T7" fmla="*/ 2147483647 h 1897"/>
              <a:gd name="T8" fmla="*/ 2147483647 w 2985"/>
              <a:gd name="T9" fmla="*/ 2147483647 h 1897"/>
              <a:gd name="T10" fmla="*/ 2147483647 w 2985"/>
              <a:gd name="T11" fmla="*/ 2147483647 h 1897"/>
              <a:gd name="T12" fmla="*/ 2147483647 w 2985"/>
              <a:gd name="T13" fmla="*/ 2147483647 h 1897"/>
              <a:gd name="T14" fmla="*/ 2147483647 w 2985"/>
              <a:gd name="T15" fmla="*/ 2147483647 h 189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985"/>
              <a:gd name="T25" fmla="*/ 0 h 1897"/>
              <a:gd name="T26" fmla="*/ 2985 w 2985"/>
              <a:gd name="T27" fmla="*/ 1897 h 189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985" h="1897">
                <a:moveTo>
                  <a:pt x="2951" y="1675"/>
                </a:moveTo>
                <a:cubicBezTo>
                  <a:pt x="2520" y="1691"/>
                  <a:pt x="730" y="1897"/>
                  <a:pt x="365" y="1765"/>
                </a:cubicBezTo>
                <a:cubicBezTo>
                  <a:pt x="0" y="1633"/>
                  <a:pt x="580" y="1105"/>
                  <a:pt x="759" y="886"/>
                </a:cubicBezTo>
                <a:cubicBezTo>
                  <a:pt x="938" y="667"/>
                  <a:pt x="1285" y="590"/>
                  <a:pt x="1442" y="451"/>
                </a:cubicBezTo>
                <a:cubicBezTo>
                  <a:pt x="1599" y="312"/>
                  <a:pt x="1537" y="102"/>
                  <a:pt x="1703" y="52"/>
                </a:cubicBezTo>
                <a:cubicBezTo>
                  <a:pt x="1869" y="1"/>
                  <a:pt x="2238" y="0"/>
                  <a:pt x="2438" y="145"/>
                </a:cubicBezTo>
                <a:cubicBezTo>
                  <a:pt x="2638" y="290"/>
                  <a:pt x="2815" y="669"/>
                  <a:pt x="2900" y="922"/>
                </a:cubicBezTo>
                <a:cubicBezTo>
                  <a:pt x="2985" y="1176"/>
                  <a:pt x="2940" y="1513"/>
                  <a:pt x="2950" y="1669"/>
                </a:cubicBezTo>
              </a:path>
            </a:pathLst>
          </a:custGeom>
          <a:solidFill>
            <a:srgbClr val="800080">
              <a:alpha val="23137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Freeform 48"/>
          <p:cNvSpPr>
            <a:spLocks/>
          </p:cNvSpPr>
          <p:nvPr/>
        </p:nvSpPr>
        <p:spPr bwMode="auto">
          <a:xfrm>
            <a:off x="3657600" y="3082925"/>
            <a:ext cx="4081463" cy="2566988"/>
          </a:xfrm>
          <a:custGeom>
            <a:avLst/>
            <a:gdLst>
              <a:gd name="T0" fmla="*/ 2147483647 w 2571"/>
              <a:gd name="T1" fmla="*/ 2147483647 h 1617"/>
              <a:gd name="T2" fmla="*/ 2147483647 w 2571"/>
              <a:gd name="T3" fmla="*/ 2147483647 h 1617"/>
              <a:gd name="T4" fmla="*/ 2147483647 w 2571"/>
              <a:gd name="T5" fmla="*/ 2147483647 h 1617"/>
              <a:gd name="T6" fmla="*/ 2147483647 w 2571"/>
              <a:gd name="T7" fmla="*/ 2147483647 h 1617"/>
              <a:gd name="T8" fmla="*/ 2147483647 w 2571"/>
              <a:gd name="T9" fmla="*/ 2147483647 h 1617"/>
              <a:gd name="T10" fmla="*/ 2147483647 w 2571"/>
              <a:gd name="T11" fmla="*/ 2147483647 h 1617"/>
              <a:gd name="T12" fmla="*/ 2147483647 w 2571"/>
              <a:gd name="T13" fmla="*/ 2147483647 h 1617"/>
              <a:gd name="T14" fmla="*/ 2147483647 w 2571"/>
              <a:gd name="T15" fmla="*/ 2147483647 h 1617"/>
              <a:gd name="T16" fmla="*/ 2147483647 w 2571"/>
              <a:gd name="T17" fmla="*/ 2147483647 h 1617"/>
              <a:gd name="T18" fmla="*/ 2147483647 w 2571"/>
              <a:gd name="T19" fmla="*/ 2147483647 h 1617"/>
              <a:gd name="T20" fmla="*/ 2147483647 w 2571"/>
              <a:gd name="T21" fmla="*/ 2147483647 h 1617"/>
              <a:gd name="T22" fmla="*/ 2147483647 w 2571"/>
              <a:gd name="T23" fmla="*/ 2147483647 h 1617"/>
              <a:gd name="T24" fmla="*/ 2147483647 w 2571"/>
              <a:gd name="T25" fmla="*/ 2147483647 h 1617"/>
              <a:gd name="T26" fmla="*/ 2147483647 w 2571"/>
              <a:gd name="T27" fmla="*/ 2147483647 h 1617"/>
              <a:gd name="T28" fmla="*/ 2147483647 w 2571"/>
              <a:gd name="T29" fmla="*/ 2147483647 h 1617"/>
              <a:gd name="T30" fmla="*/ 2147483647 w 2571"/>
              <a:gd name="T31" fmla="*/ 2147483647 h 1617"/>
              <a:gd name="T32" fmla="*/ 2147483647 w 2571"/>
              <a:gd name="T33" fmla="*/ 2147483647 h 1617"/>
              <a:gd name="T34" fmla="*/ 2147483647 w 2571"/>
              <a:gd name="T35" fmla="*/ 2147483647 h 1617"/>
              <a:gd name="T36" fmla="*/ 2147483647 w 2571"/>
              <a:gd name="T37" fmla="*/ 2147483647 h 1617"/>
              <a:gd name="T38" fmla="*/ 2147483647 w 2571"/>
              <a:gd name="T39" fmla="*/ 2147483647 h 1617"/>
              <a:gd name="T40" fmla="*/ 2147483647 w 2571"/>
              <a:gd name="T41" fmla="*/ 2147483647 h 1617"/>
              <a:gd name="T42" fmla="*/ 2147483647 w 2571"/>
              <a:gd name="T43" fmla="*/ 2147483647 h 1617"/>
              <a:gd name="T44" fmla="*/ 2147483647 w 2571"/>
              <a:gd name="T45" fmla="*/ 2147483647 h 1617"/>
              <a:gd name="T46" fmla="*/ 2147483647 w 2571"/>
              <a:gd name="T47" fmla="*/ 2147483647 h 1617"/>
              <a:gd name="T48" fmla="*/ 2147483647 w 2571"/>
              <a:gd name="T49" fmla="*/ 2147483647 h 161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571"/>
              <a:gd name="T76" fmla="*/ 0 h 1617"/>
              <a:gd name="T77" fmla="*/ 2571 w 2571"/>
              <a:gd name="T78" fmla="*/ 1617 h 161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571" h="1617">
                <a:moveTo>
                  <a:pt x="2571" y="1413"/>
                </a:moveTo>
                <a:cubicBezTo>
                  <a:pt x="2501" y="1429"/>
                  <a:pt x="2405" y="1480"/>
                  <a:pt x="2151" y="1509"/>
                </a:cubicBezTo>
                <a:cubicBezTo>
                  <a:pt x="1897" y="1538"/>
                  <a:pt x="1382" y="1580"/>
                  <a:pt x="1047" y="1587"/>
                </a:cubicBezTo>
                <a:cubicBezTo>
                  <a:pt x="712" y="1594"/>
                  <a:pt x="282" y="1617"/>
                  <a:pt x="141" y="1551"/>
                </a:cubicBezTo>
                <a:cubicBezTo>
                  <a:pt x="0" y="1485"/>
                  <a:pt x="189" y="1272"/>
                  <a:pt x="199" y="1193"/>
                </a:cubicBezTo>
                <a:cubicBezTo>
                  <a:pt x="209" y="1114"/>
                  <a:pt x="165" y="1079"/>
                  <a:pt x="199" y="1078"/>
                </a:cubicBezTo>
                <a:cubicBezTo>
                  <a:pt x="233" y="1077"/>
                  <a:pt x="379" y="1215"/>
                  <a:pt x="403" y="1187"/>
                </a:cubicBezTo>
                <a:cubicBezTo>
                  <a:pt x="427" y="1159"/>
                  <a:pt x="311" y="947"/>
                  <a:pt x="346" y="912"/>
                </a:cubicBezTo>
                <a:cubicBezTo>
                  <a:pt x="381" y="877"/>
                  <a:pt x="575" y="1009"/>
                  <a:pt x="615" y="976"/>
                </a:cubicBezTo>
                <a:cubicBezTo>
                  <a:pt x="655" y="943"/>
                  <a:pt x="551" y="741"/>
                  <a:pt x="589" y="713"/>
                </a:cubicBezTo>
                <a:cubicBezTo>
                  <a:pt x="627" y="685"/>
                  <a:pt x="800" y="829"/>
                  <a:pt x="845" y="809"/>
                </a:cubicBezTo>
                <a:cubicBezTo>
                  <a:pt x="890" y="789"/>
                  <a:pt x="812" y="623"/>
                  <a:pt x="858" y="592"/>
                </a:cubicBezTo>
                <a:cubicBezTo>
                  <a:pt x="904" y="561"/>
                  <a:pt x="1074" y="661"/>
                  <a:pt x="1120" y="624"/>
                </a:cubicBezTo>
                <a:cubicBezTo>
                  <a:pt x="1166" y="587"/>
                  <a:pt x="1083" y="410"/>
                  <a:pt x="1133" y="368"/>
                </a:cubicBezTo>
                <a:cubicBezTo>
                  <a:pt x="1183" y="326"/>
                  <a:pt x="1396" y="413"/>
                  <a:pt x="1421" y="374"/>
                </a:cubicBezTo>
                <a:cubicBezTo>
                  <a:pt x="1446" y="335"/>
                  <a:pt x="1261" y="197"/>
                  <a:pt x="1286" y="135"/>
                </a:cubicBezTo>
                <a:cubicBezTo>
                  <a:pt x="1311" y="73"/>
                  <a:pt x="1462" y="0"/>
                  <a:pt x="1574" y="1"/>
                </a:cubicBezTo>
                <a:cubicBezTo>
                  <a:pt x="1686" y="2"/>
                  <a:pt x="1808" y="10"/>
                  <a:pt x="1958" y="141"/>
                </a:cubicBezTo>
                <a:cubicBezTo>
                  <a:pt x="2108" y="272"/>
                  <a:pt x="2404" y="658"/>
                  <a:pt x="2476" y="788"/>
                </a:cubicBezTo>
                <a:cubicBezTo>
                  <a:pt x="2548" y="918"/>
                  <a:pt x="2383" y="878"/>
                  <a:pt x="2393" y="922"/>
                </a:cubicBezTo>
                <a:cubicBezTo>
                  <a:pt x="2403" y="966"/>
                  <a:pt x="2527" y="1020"/>
                  <a:pt x="2534" y="1050"/>
                </a:cubicBezTo>
                <a:cubicBezTo>
                  <a:pt x="2541" y="1080"/>
                  <a:pt x="2437" y="1074"/>
                  <a:pt x="2438" y="1101"/>
                </a:cubicBezTo>
                <a:cubicBezTo>
                  <a:pt x="2439" y="1128"/>
                  <a:pt x="2541" y="1182"/>
                  <a:pt x="2540" y="1210"/>
                </a:cubicBezTo>
                <a:cubicBezTo>
                  <a:pt x="2539" y="1238"/>
                  <a:pt x="2429" y="1235"/>
                  <a:pt x="2431" y="1268"/>
                </a:cubicBezTo>
                <a:cubicBezTo>
                  <a:pt x="2433" y="1301"/>
                  <a:pt x="2528" y="1380"/>
                  <a:pt x="2553" y="140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 Box 49"/>
          <p:cNvSpPr txBox="1">
            <a:spLocks noChangeArrowheads="1"/>
          </p:cNvSpPr>
          <p:nvPr/>
        </p:nvSpPr>
        <p:spPr bwMode="auto">
          <a:xfrm>
            <a:off x="4241800" y="3738563"/>
            <a:ext cx="768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cytosol</a:t>
            </a:r>
          </a:p>
        </p:txBody>
      </p:sp>
      <p:sp>
        <p:nvSpPr>
          <p:cNvPr id="45" name="Text Box 50"/>
          <p:cNvSpPr txBox="1">
            <a:spLocks noChangeArrowheads="1"/>
          </p:cNvSpPr>
          <p:nvPr/>
        </p:nvSpPr>
        <p:spPr bwMode="auto">
          <a:xfrm>
            <a:off x="5662613" y="3168650"/>
            <a:ext cx="11128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mitochondria</a:t>
            </a:r>
          </a:p>
        </p:txBody>
      </p:sp>
      <p:sp>
        <p:nvSpPr>
          <p:cNvPr id="46" name="Text Box 51"/>
          <p:cNvSpPr txBox="1">
            <a:spLocks noChangeArrowheads="1"/>
          </p:cNvSpPr>
          <p:nvPr/>
        </p:nvSpPr>
        <p:spPr bwMode="auto">
          <a:xfrm>
            <a:off x="5283200" y="4968875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dT</a:t>
            </a:r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5245100" y="470535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dC</a:t>
            </a:r>
          </a:p>
        </p:txBody>
      </p:sp>
      <p:sp>
        <p:nvSpPr>
          <p:cNvPr id="48" name="Text Box 53"/>
          <p:cNvSpPr txBox="1">
            <a:spLocks noChangeArrowheads="1"/>
          </p:cNvSpPr>
          <p:nvPr/>
        </p:nvSpPr>
        <p:spPr bwMode="auto">
          <a:xfrm>
            <a:off x="5149850" y="4430713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dG</a:t>
            </a:r>
          </a:p>
        </p:txBody>
      </p:sp>
      <p:sp>
        <p:nvSpPr>
          <p:cNvPr id="49" name="Text Box 54"/>
          <p:cNvSpPr txBox="1">
            <a:spLocks noChangeArrowheads="1"/>
          </p:cNvSpPr>
          <p:nvPr/>
        </p:nvSpPr>
        <p:spPr bwMode="auto">
          <a:xfrm>
            <a:off x="5162550" y="4129088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dA</a:t>
            </a:r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3638550" y="4859338"/>
            <a:ext cx="1644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3481388" y="5127625"/>
            <a:ext cx="18018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3836988" y="4564063"/>
            <a:ext cx="14081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4049713" y="4283075"/>
            <a:ext cx="11509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584825" y="5127625"/>
            <a:ext cx="6143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5584825" y="4859338"/>
            <a:ext cx="6143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" name="Freeform 61"/>
          <p:cNvSpPr>
            <a:spLocks/>
          </p:cNvSpPr>
          <p:nvPr/>
        </p:nvSpPr>
        <p:spPr bwMode="auto">
          <a:xfrm rot="5400000">
            <a:off x="5527675" y="4878388"/>
            <a:ext cx="576263" cy="230187"/>
          </a:xfrm>
          <a:custGeom>
            <a:avLst/>
            <a:gdLst>
              <a:gd name="T0" fmla="*/ 2147483647 w 161"/>
              <a:gd name="T1" fmla="*/ 2147483647 h 943"/>
              <a:gd name="T2" fmla="*/ 2147483647 w 161"/>
              <a:gd name="T3" fmla="*/ 2147483647 h 943"/>
              <a:gd name="T4" fmla="*/ 2147483647 w 161"/>
              <a:gd name="T5" fmla="*/ 2147483647 h 943"/>
              <a:gd name="T6" fmla="*/ 2147483647 w 161"/>
              <a:gd name="T7" fmla="*/ 2147483647 h 943"/>
              <a:gd name="T8" fmla="*/ 2147483647 w 161"/>
              <a:gd name="T9" fmla="*/ 2147483647 h 9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1"/>
              <a:gd name="T16" fmla="*/ 0 h 943"/>
              <a:gd name="T17" fmla="*/ 161 w 161"/>
              <a:gd name="T18" fmla="*/ 943 h 9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1" h="943">
                <a:moveTo>
                  <a:pt x="20" y="118"/>
                </a:moveTo>
                <a:cubicBezTo>
                  <a:pt x="0" y="235"/>
                  <a:pt x="1" y="704"/>
                  <a:pt x="20" y="822"/>
                </a:cubicBezTo>
                <a:cubicBezTo>
                  <a:pt x="39" y="940"/>
                  <a:pt x="117" y="943"/>
                  <a:pt x="137" y="826"/>
                </a:cubicBezTo>
                <a:cubicBezTo>
                  <a:pt x="157" y="709"/>
                  <a:pt x="161" y="236"/>
                  <a:pt x="142" y="118"/>
                </a:cubicBezTo>
                <a:cubicBezTo>
                  <a:pt x="123" y="0"/>
                  <a:pt x="36" y="1"/>
                  <a:pt x="20" y="118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Text Box 62"/>
          <p:cNvSpPr txBox="1">
            <a:spLocks noChangeArrowheads="1"/>
          </p:cNvSpPr>
          <p:nvPr/>
        </p:nvSpPr>
        <p:spPr bwMode="auto">
          <a:xfrm rot="-5557987">
            <a:off x="5539582" y="4812506"/>
            <a:ext cx="5381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i="1"/>
              <a:t>TK2</a:t>
            </a:r>
            <a:endParaRPr lang="en-US" sz="1000" baseline="-25000"/>
          </a:p>
        </p:txBody>
      </p:sp>
      <p:sp>
        <p:nvSpPr>
          <p:cNvPr id="58" name="Line 63"/>
          <p:cNvSpPr>
            <a:spLocks noChangeShapeType="1"/>
          </p:cNvSpPr>
          <p:nvPr/>
        </p:nvSpPr>
        <p:spPr bwMode="auto">
          <a:xfrm>
            <a:off x="5584825" y="4589463"/>
            <a:ext cx="6143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64"/>
          <p:cNvSpPr>
            <a:spLocks noChangeShapeType="1"/>
          </p:cNvSpPr>
          <p:nvPr/>
        </p:nvSpPr>
        <p:spPr bwMode="auto">
          <a:xfrm>
            <a:off x="5584825" y="4283075"/>
            <a:ext cx="6143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Freeform 65"/>
          <p:cNvSpPr>
            <a:spLocks/>
          </p:cNvSpPr>
          <p:nvPr/>
        </p:nvSpPr>
        <p:spPr bwMode="auto">
          <a:xfrm rot="5400000">
            <a:off x="5546726" y="4321175"/>
            <a:ext cx="538162" cy="230187"/>
          </a:xfrm>
          <a:custGeom>
            <a:avLst/>
            <a:gdLst>
              <a:gd name="T0" fmla="*/ 2147483647 w 161"/>
              <a:gd name="T1" fmla="*/ 2147483647 h 943"/>
              <a:gd name="T2" fmla="*/ 2147483647 w 161"/>
              <a:gd name="T3" fmla="*/ 2147483647 h 943"/>
              <a:gd name="T4" fmla="*/ 2147483647 w 161"/>
              <a:gd name="T5" fmla="*/ 2147483647 h 943"/>
              <a:gd name="T6" fmla="*/ 2147483647 w 161"/>
              <a:gd name="T7" fmla="*/ 2147483647 h 943"/>
              <a:gd name="T8" fmla="*/ 2147483647 w 161"/>
              <a:gd name="T9" fmla="*/ 2147483647 h 9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1"/>
              <a:gd name="T16" fmla="*/ 0 h 943"/>
              <a:gd name="T17" fmla="*/ 161 w 161"/>
              <a:gd name="T18" fmla="*/ 943 h 9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1" h="943">
                <a:moveTo>
                  <a:pt x="20" y="118"/>
                </a:moveTo>
                <a:cubicBezTo>
                  <a:pt x="0" y="235"/>
                  <a:pt x="1" y="704"/>
                  <a:pt x="20" y="822"/>
                </a:cubicBezTo>
                <a:cubicBezTo>
                  <a:pt x="39" y="940"/>
                  <a:pt x="117" y="943"/>
                  <a:pt x="137" y="826"/>
                </a:cubicBezTo>
                <a:cubicBezTo>
                  <a:pt x="157" y="709"/>
                  <a:pt x="161" y="236"/>
                  <a:pt x="142" y="118"/>
                </a:cubicBezTo>
                <a:cubicBezTo>
                  <a:pt x="123" y="0"/>
                  <a:pt x="36" y="1"/>
                  <a:pt x="20" y="118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Text Box 66"/>
          <p:cNvSpPr txBox="1">
            <a:spLocks noChangeArrowheads="1"/>
          </p:cNvSpPr>
          <p:nvPr/>
        </p:nvSpPr>
        <p:spPr bwMode="auto">
          <a:xfrm rot="-5557987">
            <a:off x="5553870" y="4275931"/>
            <a:ext cx="5381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i="1"/>
              <a:t>dGK</a:t>
            </a:r>
            <a:endParaRPr lang="en-US" sz="1000" baseline="-25000"/>
          </a:p>
        </p:txBody>
      </p:sp>
      <p:sp>
        <p:nvSpPr>
          <p:cNvPr id="62" name="Text Box 67"/>
          <p:cNvSpPr txBox="1">
            <a:spLocks noChangeArrowheads="1"/>
          </p:cNvSpPr>
          <p:nvPr/>
        </p:nvSpPr>
        <p:spPr bwMode="auto">
          <a:xfrm>
            <a:off x="6127750" y="4973638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dTMP</a:t>
            </a:r>
          </a:p>
        </p:txBody>
      </p:sp>
      <p:sp>
        <p:nvSpPr>
          <p:cNvPr id="63" name="Text Box 68"/>
          <p:cNvSpPr txBox="1">
            <a:spLocks noChangeArrowheads="1"/>
          </p:cNvSpPr>
          <p:nvPr/>
        </p:nvSpPr>
        <p:spPr bwMode="auto">
          <a:xfrm>
            <a:off x="6122988" y="473710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dCMP</a:t>
            </a:r>
          </a:p>
        </p:txBody>
      </p:sp>
      <p:sp>
        <p:nvSpPr>
          <p:cNvPr id="64" name="Text Box 69"/>
          <p:cNvSpPr txBox="1">
            <a:spLocks noChangeArrowheads="1"/>
          </p:cNvSpPr>
          <p:nvPr/>
        </p:nvSpPr>
        <p:spPr bwMode="auto">
          <a:xfrm>
            <a:off x="6161088" y="4437063"/>
            <a:ext cx="768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dGMP</a:t>
            </a:r>
          </a:p>
        </p:txBody>
      </p:sp>
      <p:sp>
        <p:nvSpPr>
          <p:cNvPr id="65" name="Text Box 70"/>
          <p:cNvSpPr txBox="1">
            <a:spLocks noChangeArrowheads="1"/>
          </p:cNvSpPr>
          <p:nvPr/>
        </p:nvSpPr>
        <p:spPr bwMode="auto">
          <a:xfrm>
            <a:off x="6161088" y="4129088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dAMP</a:t>
            </a:r>
          </a:p>
        </p:txBody>
      </p:sp>
      <p:sp>
        <p:nvSpPr>
          <p:cNvPr id="66" name="Line 71"/>
          <p:cNvSpPr>
            <a:spLocks noChangeShapeType="1"/>
          </p:cNvSpPr>
          <p:nvPr/>
        </p:nvSpPr>
        <p:spPr bwMode="auto">
          <a:xfrm>
            <a:off x="6699250" y="4589463"/>
            <a:ext cx="230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" name="Text Box 72"/>
          <p:cNvSpPr txBox="1">
            <a:spLocks noChangeArrowheads="1"/>
          </p:cNvSpPr>
          <p:nvPr/>
        </p:nvSpPr>
        <p:spPr bwMode="auto">
          <a:xfrm>
            <a:off x="6853238" y="4979988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dTTP</a:t>
            </a:r>
          </a:p>
        </p:txBody>
      </p:sp>
      <p:sp>
        <p:nvSpPr>
          <p:cNvPr id="68" name="Text Box 73"/>
          <p:cNvSpPr txBox="1">
            <a:spLocks noChangeArrowheads="1"/>
          </p:cNvSpPr>
          <p:nvPr/>
        </p:nvSpPr>
        <p:spPr bwMode="auto">
          <a:xfrm>
            <a:off x="6858000" y="4743450"/>
            <a:ext cx="60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dCTP</a:t>
            </a:r>
          </a:p>
        </p:txBody>
      </p:sp>
      <p:sp>
        <p:nvSpPr>
          <p:cNvPr id="69" name="Text Box 74"/>
          <p:cNvSpPr txBox="1">
            <a:spLocks noChangeArrowheads="1"/>
          </p:cNvSpPr>
          <p:nvPr/>
        </p:nvSpPr>
        <p:spPr bwMode="auto">
          <a:xfrm>
            <a:off x="6891338" y="4443413"/>
            <a:ext cx="768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dGTP</a:t>
            </a:r>
          </a:p>
        </p:txBody>
      </p:sp>
      <p:sp>
        <p:nvSpPr>
          <p:cNvPr id="70" name="Text Box 75"/>
          <p:cNvSpPr txBox="1">
            <a:spLocks noChangeArrowheads="1"/>
          </p:cNvSpPr>
          <p:nvPr/>
        </p:nvSpPr>
        <p:spPr bwMode="auto">
          <a:xfrm>
            <a:off x="6891338" y="4135438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dATP</a:t>
            </a:r>
          </a:p>
        </p:txBody>
      </p:sp>
      <p:sp>
        <p:nvSpPr>
          <p:cNvPr id="71" name="Line 76"/>
          <p:cNvSpPr>
            <a:spLocks noChangeShapeType="1"/>
          </p:cNvSpPr>
          <p:nvPr/>
        </p:nvSpPr>
        <p:spPr bwMode="auto">
          <a:xfrm>
            <a:off x="6699250" y="4283075"/>
            <a:ext cx="230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" name="Line 77"/>
          <p:cNvSpPr>
            <a:spLocks noChangeShapeType="1"/>
          </p:cNvSpPr>
          <p:nvPr/>
        </p:nvSpPr>
        <p:spPr bwMode="auto">
          <a:xfrm>
            <a:off x="6661150" y="4897438"/>
            <a:ext cx="230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3" name="Line 78"/>
          <p:cNvSpPr>
            <a:spLocks noChangeShapeType="1"/>
          </p:cNvSpPr>
          <p:nvPr/>
        </p:nvSpPr>
        <p:spPr bwMode="auto">
          <a:xfrm>
            <a:off x="6661150" y="5127625"/>
            <a:ext cx="230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" name="Freeform 79"/>
          <p:cNvSpPr>
            <a:spLocks/>
          </p:cNvSpPr>
          <p:nvPr/>
        </p:nvSpPr>
        <p:spPr bwMode="auto">
          <a:xfrm>
            <a:off x="5584825" y="3860800"/>
            <a:ext cx="538163" cy="230188"/>
          </a:xfrm>
          <a:custGeom>
            <a:avLst/>
            <a:gdLst>
              <a:gd name="T0" fmla="*/ 2147483647 w 161"/>
              <a:gd name="T1" fmla="*/ 2147483647 h 943"/>
              <a:gd name="T2" fmla="*/ 2147483647 w 161"/>
              <a:gd name="T3" fmla="*/ 2147483647 h 943"/>
              <a:gd name="T4" fmla="*/ 2147483647 w 161"/>
              <a:gd name="T5" fmla="*/ 2147483647 h 943"/>
              <a:gd name="T6" fmla="*/ 2147483647 w 161"/>
              <a:gd name="T7" fmla="*/ 2147483647 h 943"/>
              <a:gd name="T8" fmla="*/ 2147483647 w 161"/>
              <a:gd name="T9" fmla="*/ 2147483647 h 9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1"/>
              <a:gd name="T16" fmla="*/ 0 h 943"/>
              <a:gd name="T17" fmla="*/ 161 w 161"/>
              <a:gd name="T18" fmla="*/ 943 h 9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1" h="943">
                <a:moveTo>
                  <a:pt x="20" y="118"/>
                </a:moveTo>
                <a:cubicBezTo>
                  <a:pt x="0" y="235"/>
                  <a:pt x="1" y="704"/>
                  <a:pt x="20" y="822"/>
                </a:cubicBezTo>
                <a:cubicBezTo>
                  <a:pt x="39" y="940"/>
                  <a:pt x="117" y="943"/>
                  <a:pt x="137" y="826"/>
                </a:cubicBezTo>
                <a:cubicBezTo>
                  <a:pt x="157" y="709"/>
                  <a:pt x="161" y="236"/>
                  <a:pt x="142" y="118"/>
                </a:cubicBezTo>
                <a:cubicBezTo>
                  <a:pt x="123" y="0"/>
                  <a:pt x="36" y="1"/>
                  <a:pt x="20" y="118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Text Box 80"/>
          <p:cNvSpPr txBox="1">
            <a:spLocks noChangeArrowheads="1"/>
          </p:cNvSpPr>
          <p:nvPr/>
        </p:nvSpPr>
        <p:spPr bwMode="auto">
          <a:xfrm>
            <a:off x="5622925" y="3860800"/>
            <a:ext cx="538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i="1"/>
              <a:t>5NT</a:t>
            </a:r>
            <a:endParaRPr lang="en-US" sz="1000" baseline="-25000"/>
          </a:p>
        </p:txBody>
      </p:sp>
      <p:sp>
        <p:nvSpPr>
          <p:cNvPr id="76" name="Arc 81"/>
          <p:cNvSpPr>
            <a:spLocks/>
          </p:cNvSpPr>
          <p:nvPr/>
        </p:nvSpPr>
        <p:spPr bwMode="auto">
          <a:xfrm>
            <a:off x="5464175" y="4062413"/>
            <a:ext cx="788988" cy="760412"/>
          </a:xfrm>
          <a:custGeom>
            <a:avLst/>
            <a:gdLst>
              <a:gd name="T0" fmla="*/ 0 w 43199"/>
              <a:gd name="T1" fmla="*/ 2147483647 h 21600"/>
              <a:gd name="T2" fmla="*/ 2147483647 w 43199"/>
              <a:gd name="T3" fmla="*/ 2147483647 h 21600"/>
              <a:gd name="T4" fmla="*/ 2147483647 w 43199"/>
              <a:gd name="T5" fmla="*/ 2147483647 h 21600"/>
              <a:gd name="T6" fmla="*/ 0 60000 65536"/>
              <a:gd name="T7" fmla="*/ 0 60000 65536"/>
              <a:gd name="T8" fmla="*/ 0 60000 65536"/>
              <a:gd name="T9" fmla="*/ 0 w 43199"/>
              <a:gd name="T10" fmla="*/ 0 h 21600"/>
              <a:gd name="T11" fmla="*/ 43199 w 4319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99" h="21600" fill="none" extrusionOk="0">
                <a:moveTo>
                  <a:pt x="0" y="21359"/>
                </a:moveTo>
                <a:cubicBezTo>
                  <a:pt x="132" y="9524"/>
                  <a:pt x="9763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</a:path>
              <a:path w="43199" h="21600" stroke="0" extrusionOk="0">
                <a:moveTo>
                  <a:pt x="0" y="21359"/>
                </a:moveTo>
                <a:cubicBezTo>
                  <a:pt x="132" y="9524"/>
                  <a:pt x="9763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lnTo>
                  <a:pt x="21599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Arc 82"/>
          <p:cNvSpPr>
            <a:spLocks/>
          </p:cNvSpPr>
          <p:nvPr/>
        </p:nvSpPr>
        <p:spPr bwMode="auto">
          <a:xfrm>
            <a:off x="5430838" y="4052888"/>
            <a:ext cx="884237" cy="612775"/>
          </a:xfrm>
          <a:custGeom>
            <a:avLst/>
            <a:gdLst>
              <a:gd name="T0" fmla="*/ 0 w 41407"/>
              <a:gd name="T1" fmla="*/ 2147483647 h 21600"/>
              <a:gd name="T2" fmla="*/ 2147483647 w 41407"/>
              <a:gd name="T3" fmla="*/ 2147483647 h 21600"/>
              <a:gd name="T4" fmla="*/ 2147483647 w 41407"/>
              <a:gd name="T5" fmla="*/ 2147483647 h 21600"/>
              <a:gd name="T6" fmla="*/ 0 60000 65536"/>
              <a:gd name="T7" fmla="*/ 0 60000 65536"/>
              <a:gd name="T8" fmla="*/ 0 60000 65536"/>
              <a:gd name="T9" fmla="*/ 0 w 41407"/>
              <a:gd name="T10" fmla="*/ 0 h 21600"/>
              <a:gd name="T11" fmla="*/ 41407 w 4140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407" h="21600" fill="none" extrusionOk="0">
                <a:moveTo>
                  <a:pt x="0" y="15470"/>
                </a:moveTo>
                <a:cubicBezTo>
                  <a:pt x="2715" y="6295"/>
                  <a:pt x="11143" y="-1"/>
                  <a:pt x="20712" y="0"/>
                </a:cubicBezTo>
                <a:cubicBezTo>
                  <a:pt x="30258" y="0"/>
                  <a:pt x="38673" y="6267"/>
                  <a:pt x="41407" y="15413"/>
                </a:cubicBezTo>
              </a:path>
              <a:path w="41407" h="21600" stroke="0" extrusionOk="0">
                <a:moveTo>
                  <a:pt x="0" y="15470"/>
                </a:moveTo>
                <a:cubicBezTo>
                  <a:pt x="2715" y="6295"/>
                  <a:pt x="11143" y="-1"/>
                  <a:pt x="20712" y="0"/>
                </a:cubicBezTo>
                <a:cubicBezTo>
                  <a:pt x="30258" y="0"/>
                  <a:pt x="38673" y="6267"/>
                  <a:pt x="41407" y="15413"/>
                </a:cubicBezTo>
                <a:lnTo>
                  <a:pt x="20712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Arc 83"/>
          <p:cNvSpPr>
            <a:spLocks/>
          </p:cNvSpPr>
          <p:nvPr/>
        </p:nvSpPr>
        <p:spPr bwMode="auto">
          <a:xfrm>
            <a:off x="5392738" y="4070350"/>
            <a:ext cx="881062" cy="327025"/>
          </a:xfrm>
          <a:custGeom>
            <a:avLst/>
            <a:gdLst>
              <a:gd name="T0" fmla="*/ 0 w 34078"/>
              <a:gd name="T1" fmla="*/ 2147483647 h 21600"/>
              <a:gd name="T2" fmla="*/ 2147483647 w 34078"/>
              <a:gd name="T3" fmla="*/ 2147483647 h 21600"/>
              <a:gd name="T4" fmla="*/ 2147483647 w 34078"/>
              <a:gd name="T5" fmla="*/ 2147483647 h 21600"/>
              <a:gd name="T6" fmla="*/ 0 60000 65536"/>
              <a:gd name="T7" fmla="*/ 0 60000 65536"/>
              <a:gd name="T8" fmla="*/ 0 60000 65536"/>
              <a:gd name="T9" fmla="*/ 0 w 34078"/>
              <a:gd name="T10" fmla="*/ 0 h 21600"/>
              <a:gd name="T11" fmla="*/ 34078 w 3407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078" h="21600" fill="none" extrusionOk="0">
                <a:moveTo>
                  <a:pt x="-1" y="9504"/>
                </a:moveTo>
                <a:cubicBezTo>
                  <a:pt x="4016" y="3561"/>
                  <a:pt x="10722" y="-1"/>
                  <a:pt x="17896" y="0"/>
                </a:cubicBezTo>
                <a:cubicBezTo>
                  <a:pt x="24085" y="0"/>
                  <a:pt x="29978" y="2655"/>
                  <a:pt x="34078" y="7292"/>
                </a:cubicBezTo>
              </a:path>
              <a:path w="34078" h="21600" stroke="0" extrusionOk="0">
                <a:moveTo>
                  <a:pt x="-1" y="9504"/>
                </a:moveTo>
                <a:cubicBezTo>
                  <a:pt x="4016" y="3561"/>
                  <a:pt x="10722" y="-1"/>
                  <a:pt x="17896" y="0"/>
                </a:cubicBezTo>
                <a:cubicBezTo>
                  <a:pt x="24085" y="0"/>
                  <a:pt x="29978" y="2655"/>
                  <a:pt x="34078" y="7292"/>
                </a:cubicBezTo>
                <a:lnTo>
                  <a:pt x="17896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Line 84"/>
          <p:cNvSpPr>
            <a:spLocks noChangeShapeType="1"/>
          </p:cNvSpPr>
          <p:nvPr/>
        </p:nvSpPr>
        <p:spPr bwMode="auto">
          <a:xfrm flipV="1">
            <a:off x="7389813" y="4270375"/>
            <a:ext cx="619125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" name="Line 85"/>
          <p:cNvSpPr>
            <a:spLocks noChangeShapeType="1"/>
          </p:cNvSpPr>
          <p:nvPr/>
        </p:nvSpPr>
        <p:spPr bwMode="auto">
          <a:xfrm flipV="1">
            <a:off x="7386638" y="4551363"/>
            <a:ext cx="619125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" name="Line 86"/>
          <p:cNvSpPr>
            <a:spLocks noChangeShapeType="1"/>
          </p:cNvSpPr>
          <p:nvPr/>
        </p:nvSpPr>
        <p:spPr bwMode="auto">
          <a:xfrm flipV="1">
            <a:off x="7424738" y="4884738"/>
            <a:ext cx="619125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" name="Line 87"/>
          <p:cNvSpPr>
            <a:spLocks noChangeShapeType="1"/>
          </p:cNvSpPr>
          <p:nvPr/>
        </p:nvSpPr>
        <p:spPr bwMode="auto">
          <a:xfrm flipV="1">
            <a:off x="7389813" y="5114925"/>
            <a:ext cx="619125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3" name="Freeform 88"/>
          <p:cNvSpPr>
            <a:spLocks/>
          </p:cNvSpPr>
          <p:nvPr/>
        </p:nvSpPr>
        <p:spPr bwMode="auto">
          <a:xfrm>
            <a:off x="5584825" y="5281613"/>
            <a:ext cx="538163" cy="230187"/>
          </a:xfrm>
          <a:custGeom>
            <a:avLst/>
            <a:gdLst>
              <a:gd name="T0" fmla="*/ 2147483647 w 161"/>
              <a:gd name="T1" fmla="*/ 2147483647 h 943"/>
              <a:gd name="T2" fmla="*/ 2147483647 w 161"/>
              <a:gd name="T3" fmla="*/ 2147483647 h 943"/>
              <a:gd name="T4" fmla="*/ 2147483647 w 161"/>
              <a:gd name="T5" fmla="*/ 2147483647 h 943"/>
              <a:gd name="T6" fmla="*/ 2147483647 w 161"/>
              <a:gd name="T7" fmla="*/ 2147483647 h 943"/>
              <a:gd name="T8" fmla="*/ 2147483647 w 161"/>
              <a:gd name="T9" fmla="*/ 2147483647 h 9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1"/>
              <a:gd name="T16" fmla="*/ 0 h 943"/>
              <a:gd name="T17" fmla="*/ 161 w 161"/>
              <a:gd name="T18" fmla="*/ 943 h 9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1" h="943">
                <a:moveTo>
                  <a:pt x="20" y="118"/>
                </a:moveTo>
                <a:cubicBezTo>
                  <a:pt x="0" y="235"/>
                  <a:pt x="1" y="704"/>
                  <a:pt x="20" y="822"/>
                </a:cubicBezTo>
                <a:cubicBezTo>
                  <a:pt x="39" y="940"/>
                  <a:pt x="117" y="943"/>
                  <a:pt x="137" y="826"/>
                </a:cubicBezTo>
                <a:cubicBezTo>
                  <a:pt x="157" y="709"/>
                  <a:pt x="161" y="236"/>
                  <a:pt x="142" y="118"/>
                </a:cubicBezTo>
                <a:cubicBezTo>
                  <a:pt x="123" y="0"/>
                  <a:pt x="36" y="1"/>
                  <a:pt x="20" y="118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" name="Text Box 89"/>
          <p:cNvSpPr txBox="1">
            <a:spLocks noChangeArrowheads="1"/>
          </p:cNvSpPr>
          <p:nvPr/>
        </p:nvSpPr>
        <p:spPr bwMode="auto">
          <a:xfrm>
            <a:off x="5622925" y="5314950"/>
            <a:ext cx="538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i="1"/>
              <a:t>NT2</a:t>
            </a:r>
            <a:endParaRPr lang="en-US" sz="1000" baseline="-25000"/>
          </a:p>
        </p:txBody>
      </p:sp>
      <p:sp>
        <p:nvSpPr>
          <p:cNvPr id="85" name="Text Box 90"/>
          <p:cNvSpPr txBox="1">
            <a:spLocks noChangeArrowheads="1"/>
          </p:cNvSpPr>
          <p:nvPr/>
        </p:nvSpPr>
        <p:spPr bwMode="auto">
          <a:xfrm>
            <a:off x="7621588" y="3854450"/>
            <a:ext cx="768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cytosol</a:t>
            </a:r>
          </a:p>
        </p:txBody>
      </p:sp>
      <p:sp>
        <p:nvSpPr>
          <p:cNvPr id="86" name="Arc 91"/>
          <p:cNvSpPr>
            <a:spLocks/>
          </p:cNvSpPr>
          <p:nvPr/>
        </p:nvSpPr>
        <p:spPr bwMode="auto">
          <a:xfrm rot="10800000">
            <a:off x="5457825" y="5030788"/>
            <a:ext cx="857250" cy="327025"/>
          </a:xfrm>
          <a:custGeom>
            <a:avLst/>
            <a:gdLst>
              <a:gd name="T0" fmla="*/ 0 w 33107"/>
              <a:gd name="T1" fmla="*/ 2147483647 h 21600"/>
              <a:gd name="T2" fmla="*/ 2147483647 w 33107"/>
              <a:gd name="T3" fmla="*/ 2147483647 h 21600"/>
              <a:gd name="T4" fmla="*/ 2147483647 w 33107"/>
              <a:gd name="T5" fmla="*/ 2147483647 h 21600"/>
              <a:gd name="T6" fmla="*/ 0 60000 65536"/>
              <a:gd name="T7" fmla="*/ 0 60000 65536"/>
              <a:gd name="T8" fmla="*/ 0 60000 65536"/>
              <a:gd name="T9" fmla="*/ 0 w 33107"/>
              <a:gd name="T10" fmla="*/ 0 h 21600"/>
              <a:gd name="T11" fmla="*/ 33107 w 3310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107" h="21600" fill="none" extrusionOk="0">
                <a:moveTo>
                  <a:pt x="0" y="8179"/>
                </a:moveTo>
                <a:cubicBezTo>
                  <a:pt x="4097" y="3012"/>
                  <a:pt x="10330" y="-1"/>
                  <a:pt x="16925" y="0"/>
                </a:cubicBezTo>
                <a:cubicBezTo>
                  <a:pt x="23114" y="0"/>
                  <a:pt x="29007" y="2655"/>
                  <a:pt x="33107" y="7292"/>
                </a:cubicBezTo>
              </a:path>
              <a:path w="33107" h="21600" stroke="0" extrusionOk="0">
                <a:moveTo>
                  <a:pt x="0" y="8179"/>
                </a:moveTo>
                <a:cubicBezTo>
                  <a:pt x="4097" y="3012"/>
                  <a:pt x="10330" y="-1"/>
                  <a:pt x="16925" y="0"/>
                </a:cubicBezTo>
                <a:cubicBezTo>
                  <a:pt x="23114" y="0"/>
                  <a:pt x="29007" y="2655"/>
                  <a:pt x="33107" y="7292"/>
                </a:cubicBezTo>
                <a:lnTo>
                  <a:pt x="16925" y="21600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Arc 93"/>
          <p:cNvSpPr>
            <a:spLocks/>
          </p:cNvSpPr>
          <p:nvPr/>
        </p:nvSpPr>
        <p:spPr bwMode="auto">
          <a:xfrm rot="1529854">
            <a:off x="3700463" y="3529013"/>
            <a:ext cx="339725" cy="606425"/>
          </a:xfrm>
          <a:custGeom>
            <a:avLst/>
            <a:gdLst>
              <a:gd name="T0" fmla="*/ 0 w 21600"/>
              <a:gd name="T1" fmla="*/ 0 h 37755"/>
              <a:gd name="T2" fmla="*/ 2147483647 w 21600"/>
              <a:gd name="T3" fmla="*/ 2147483647 h 37755"/>
              <a:gd name="T4" fmla="*/ 0 w 21600"/>
              <a:gd name="T5" fmla="*/ 2147483647 h 37755"/>
              <a:gd name="T6" fmla="*/ 0 60000 65536"/>
              <a:gd name="T7" fmla="*/ 0 60000 65536"/>
              <a:gd name="T8" fmla="*/ 0 60000 65536"/>
              <a:gd name="T9" fmla="*/ 0 w 21600"/>
              <a:gd name="T10" fmla="*/ 0 h 37755"/>
              <a:gd name="T11" fmla="*/ 21600 w 21600"/>
              <a:gd name="T12" fmla="*/ 37755 h 377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5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775"/>
                  <a:pt x="18956" y="33655"/>
                  <a:pt x="14337" y="37754"/>
                </a:cubicBezTo>
              </a:path>
              <a:path w="21600" h="3775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775"/>
                  <a:pt x="18956" y="33655"/>
                  <a:pt x="14337" y="37754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Text Box 105"/>
          <p:cNvSpPr txBox="1">
            <a:spLocks noChangeArrowheads="1"/>
          </p:cNvSpPr>
          <p:nvPr/>
        </p:nvSpPr>
        <p:spPr bwMode="auto">
          <a:xfrm>
            <a:off x="4540250" y="1617663"/>
            <a:ext cx="1112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nucleus</a:t>
            </a:r>
          </a:p>
        </p:txBody>
      </p:sp>
      <p:sp>
        <p:nvSpPr>
          <p:cNvPr id="89" name="Text Box 112"/>
          <p:cNvSpPr txBox="1">
            <a:spLocks noChangeArrowheads="1"/>
          </p:cNvSpPr>
          <p:nvPr/>
        </p:nvSpPr>
        <p:spPr bwMode="auto">
          <a:xfrm>
            <a:off x="1482725" y="4183063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dUDP</a:t>
            </a:r>
          </a:p>
        </p:txBody>
      </p:sp>
      <p:sp>
        <p:nvSpPr>
          <p:cNvPr id="90" name="Text Box 113"/>
          <p:cNvSpPr txBox="1">
            <a:spLocks noChangeArrowheads="1"/>
          </p:cNvSpPr>
          <p:nvPr/>
        </p:nvSpPr>
        <p:spPr bwMode="auto">
          <a:xfrm>
            <a:off x="1628775" y="4633913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dUTP</a:t>
            </a:r>
          </a:p>
        </p:txBody>
      </p:sp>
      <p:sp>
        <p:nvSpPr>
          <p:cNvPr id="91" name="Line 120"/>
          <p:cNvSpPr>
            <a:spLocks noChangeShapeType="1"/>
          </p:cNvSpPr>
          <p:nvPr/>
        </p:nvSpPr>
        <p:spPr bwMode="auto">
          <a:xfrm>
            <a:off x="1830388" y="4432300"/>
            <a:ext cx="38100" cy="2079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" name="Line 121"/>
          <p:cNvSpPr>
            <a:spLocks noChangeShapeType="1"/>
          </p:cNvSpPr>
          <p:nvPr/>
        </p:nvSpPr>
        <p:spPr bwMode="auto">
          <a:xfrm flipV="1">
            <a:off x="2022475" y="4441825"/>
            <a:ext cx="219075" cy="2111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" name="Arc 123"/>
          <p:cNvSpPr>
            <a:spLocks/>
          </p:cNvSpPr>
          <p:nvPr/>
        </p:nvSpPr>
        <p:spPr bwMode="auto">
          <a:xfrm rot="-2625542">
            <a:off x="555625" y="1517650"/>
            <a:ext cx="2932113" cy="1584325"/>
          </a:xfrm>
          <a:custGeom>
            <a:avLst/>
            <a:gdLst>
              <a:gd name="T0" fmla="*/ 0 w 42881"/>
              <a:gd name="T1" fmla="*/ 2147483647 h 23225"/>
              <a:gd name="T2" fmla="*/ 2147483647 w 42881"/>
              <a:gd name="T3" fmla="*/ 2147483647 h 23225"/>
              <a:gd name="T4" fmla="*/ 2147483647 w 42881"/>
              <a:gd name="T5" fmla="*/ 2147483647 h 23225"/>
              <a:gd name="T6" fmla="*/ 0 60000 65536"/>
              <a:gd name="T7" fmla="*/ 0 60000 65536"/>
              <a:gd name="T8" fmla="*/ 0 60000 65536"/>
              <a:gd name="T9" fmla="*/ 0 w 42881"/>
              <a:gd name="T10" fmla="*/ 0 h 23225"/>
              <a:gd name="T11" fmla="*/ 42881 w 42881"/>
              <a:gd name="T12" fmla="*/ 23225 h 23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881" h="23225" fill="none" extrusionOk="0">
                <a:moveTo>
                  <a:pt x="-1" y="17902"/>
                </a:moveTo>
                <a:cubicBezTo>
                  <a:pt x="1797" y="7554"/>
                  <a:pt x="10778" y="-1"/>
                  <a:pt x="21281" y="0"/>
                </a:cubicBezTo>
                <a:cubicBezTo>
                  <a:pt x="33210" y="0"/>
                  <a:pt x="42881" y="9670"/>
                  <a:pt x="42881" y="21600"/>
                </a:cubicBezTo>
                <a:cubicBezTo>
                  <a:pt x="42881" y="22142"/>
                  <a:pt x="42860" y="22684"/>
                  <a:pt x="42819" y="23224"/>
                </a:cubicBezTo>
              </a:path>
              <a:path w="42881" h="23225" stroke="0" extrusionOk="0">
                <a:moveTo>
                  <a:pt x="-1" y="17902"/>
                </a:moveTo>
                <a:cubicBezTo>
                  <a:pt x="1797" y="7554"/>
                  <a:pt x="10778" y="-1"/>
                  <a:pt x="21281" y="0"/>
                </a:cubicBezTo>
                <a:cubicBezTo>
                  <a:pt x="33210" y="0"/>
                  <a:pt x="42881" y="9670"/>
                  <a:pt x="42881" y="21600"/>
                </a:cubicBezTo>
                <a:cubicBezTo>
                  <a:pt x="42881" y="22142"/>
                  <a:pt x="42860" y="22684"/>
                  <a:pt x="42819" y="23224"/>
                </a:cubicBezTo>
                <a:lnTo>
                  <a:pt x="21281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Freeform 130"/>
          <p:cNvSpPr>
            <a:spLocks/>
          </p:cNvSpPr>
          <p:nvPr/>
        </p:nvSpPr>
        <p:spPr bwMode="auto">
          <a:xfrm rot="7323123">
            <a:off x="2243137" y="4305301"/>
            <a:ext cx="157163" cy="804862"/>
          </a:xfrm>
          <a:custGeom>
            <a:avLst/>
            <a:gdLst>
              <a:gd name="T0" fmla="*/ 2147483647 w 145"/>
              <a:gd name="T1" fmla="*/ 2147483647 h 2212"/>
              <a:gd name="T2" fmla="*/ 2147483647 w 145"/>
              <a:gd name="T3" fmla="*/ 2147483647 h 2212"/>
              <a:gd name="T4" fmla="*/ 2147483647 w 145"/>
              <a:gd name="T5" fmla="*/ 2147483647 h 2212"/>
              <a:gd name="T6" fmla="*/ 2147483647 w 145"/>
              <a:gd name="T7" fmla="*/ 2147483647 h 2212"/>
              <a:gd name="T8" fmla="*/ 2147483647 w 145"/>
              <a:gd name="T9" fmla="*/ 2147483647 h 22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"/>
              <a:gd name="T16" fmla="*/ 0 h 2212"/>
              <a:gd name="T17" fmla="*/ 145 w 145"/>
              <a:gd name="T18" fmla="*/ 2212 h 22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" h="2212">
                <a:moveTo>
                  <a:pt x="12" y="274"/>
                </a:moveTo>
                <a:cubicBezTo>
                  <a:pt x="0" y="548"/>
                  <a:pt x="21" y="1651"/>
                  <a:pt x="41" y="1928"/>
                </a:cubicBezTo>
                <a:cubicBezTo>
                  <a:pt x="56" y="2204"/>
                  <a:pt x="121" y="2212"/>
                  <a:pt x="133" y="1938"/>
                </a:cubicBezTo>
                <a:cubicBezTo>
                  <a:pt x="145" y="1664"/>
                  <a:pt x="134" y="558"/>
                  <a:pt x="114" y="281"/>
                </a:cubicBezTo>
                <a:cubicBezTo>
                  <a:pt x="94" y="4"/>
                  <a:pt x="24" y="0"/>
                  <a:pt x="12" y="274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" name="Text Box 131"/>
          <p:cNvSpPr txBox="1">
            <a:spLocks noChangeArrowheads="1"/>
          </p:cNvSpPr>
          <p:nvPr/>
        </p:nvSpPr>
        <p:spPr bwMode="auto">
          <a:xfrm rot="1657326">
            <a:off x="2024063" y="4641850"/>
            <a:ext cx="7588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 i="1"/>
              <a:t>dUTPase</a:t>
            </a:r>
            <a:endParaRPr lang="en-US" sz="800" baseline="-25000"/>
          </a:p>
        </p:txBody>
      </p:sp>
      <p:sp>
        <p:nvSpPr>
          <p:cNvPr id="96" name="Freeform 132"/>
          <p:cNvSpPr>
            <a:spLocks/>
          </p:cNvSpPr>
          <p:nvPr/>
        </p:nvSpPr>
        <p:spPr bwMode="auto">
          <a:xfrm rot="7323123">
            <a:off x="2774950" y="3900488"/>
            <a:ext cx="180975" cy="454025"/>
          </a:xfrm>
          <a:custGeom>
            <a:avLst/>
            <a:gdLst>
              <a:gd name="T0" fmla="*/ 2147483647 w 145"/>
              <a:gd name="T1" fmla="*/ 2147483647 h 2212"/>
              <a:gd name="T2" fmla="*/ 2147483647 w 145"/>
              <a:gd name="T3" fmla="*/ 2147483647 h 2212"/>
              <a:gd name="T4" fmla="*/ 2147483647 w 145"/>
              <a:gd name="T5" fmla="*/ 2147483647 h 2212"/>
              <a:gd name="T6" fmla="*/ 2147483647 w 145"/>
              <a:gd name="T7" fmla="*/ 2147483647 h 2212"/>
              <a:gd name="T8" fmla="*/ 2147483647 w 145"/>
              <a:gd name="T9" fmla="*/ 2147483647 h 22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"/>
              <a:gd name="T16" fmla="*/ 0 h 2212"/>
              <a:gd name="T17" fmla="*/ 145 w 145"/>
              <a:gd name="T18" fmla="*/ 2212 h 22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" h="2212">
                <a:moveTo>
                  <a:pt x="12" y="274"/>
                </a:moveTo>
                <a:cubicBezTo>
                  <a:pt x="0" y="548"/>
                  <a:pt x="21" y="1651"/>
                  <a:pt x="41" y="1928"/>
                </a:cubicBezTo>
                <a:cubicBezTo>
                  <a:pt x="56" y="2204"/>
                  <a:pt x="121" y="2212"/>
                  <a:pt x="133" y="1938"/>
                </a:cubicBezTo>
                <a:cubicBezTo>
                  <a:pt x="145" y="1664"/>
                  <a:pt x="134" y="558"/>
                  <a:pt x="114" y="281"/>
                </a:cubicBezTo>
                <a:cubicBezTo>
                  <a:pt x="94" y="4"/>
                  <a:pt x="24" y="0"/>
                  <a:pt x="12" y="274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" name="Freeform 134"/>
          <p:cNvSpPr>
            <a:spLocks/>
          </p:cNvSpPr>
          <p:nvPr/>
        </p:nvSpPr>
        <p:spPr bwMode="auto">
          <a:xfrm rot="5400000">
            <a:off x="2736850" y="3397250"/>
            <a:ext cx="180975" cy="454025"/>
          </a:xfrm>
          <a:custGeom>
            <a:avLst/>
            <a:gdLst>
              <a:gd name="T0" fmla="*/ 2147483647 w 145"/>
              <a:gd name="T1" fmla="*/ 2147483647 h 2212"/>
              <a:gd name="T2" fmla="*/ 2147483647 w 145"/>
              <a:gd name="T3" fmla="*/ 2147483647 h 2212"/>
              <a:gd name="T4" fmla="*/ 2147483647 w 145"/>
              <a:gd name="T5" fmla="*/ 2147483647 h 2212"/>
              <a:gd name="T6" fmla="*/ 2147483647 w 145"/>
              <a:gd name="T7" fmla="*/ 2147483647 h 2212"/>
              <a:gd name="T8" fmla="*/ 2147483647 w 145"/>
              <a:gd name="T9" fmla="*/ 2147483647 h 22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"/>
              <a:gd name="T16" fmla="*/ 0 h 2212"/>
              <a:gd name="T17" fmla="*/ 145 w 145"/>
              <a:gd name="T18" fmla="*/ 2212 h 22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" h="2212">
                <a:moveTo>
                  <a:pt x="12" y="274"/>
                </a:moveTo>
                <a:cubicBezTo>
                  <a:pt x="0" y="548"/>
                  <a:pt x="21" y="1651"/>
                  <a:pt x="41" y="1928"/>
                </a:cubicBezTo>
                <a:cubicBezTo>
                  <a:pt x="56" y="2204"/>
                  <a:pt x="121" y="2212"/>
                  <a:pt x="133" y="1938"/>
                </a:cubicBezTo>
                <a:cubicBezTo>
                  <a:pt x="145" y="1664"/>
                  <a:pt x="134" y="558"/>
                  <a:pt x="114" y="281"/>
                </a:cubicBezTo>
                <a:cubicBezTo>
                  <a:pt x="94" y="4"/>
                  <a:pt x="24" y="0"/>
                  <a:pt x="12" y="274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" name="Text Box 54"/>
          <p:cNvSpPr txBox="1">
            <a:spLocks noChangeArrowheads="1"/>
          </p:cNvSpPr>
          <p:nvPr/>
        </p:nvSpPr>
        <p:spPr bwMode="auto">
          <a:xfrm>
            <a:off x="3152775" y="4710113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dN</a:t>
            </a:r>
          </a:p>
        </p:txBody>
      </p:sp>
      <p:sp>
        <p:nvSpPr>
          <p:cNvPr id="99" name="Right Brace 296"/>
          <p:cNvSpPr>
            <a:spLocks/>
          </p:cNvSpPr>
          <p:nvPr/>
        </p:nvSpPr>
        <p:spPr bwMode="auto">
          <a:xfrm rot="-8720897">
            <a:off x="3613150" y="4064000"/>
            <a:ext cx="188913" cy="1320800"/>
          </a:xfrm>
          <a:prstGeom prst="rightBrace">
            <a:avLst>
              <a:gd name="adj1" fmla="val 8286"/>
              <a:gd name="adj2" fmla="val 31514"/>
            </a:avLst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0" name="Right Brace 297"/>
          <p:cNvSpPr>
            <a:spLocks/>
          </p:cNvSpPr>
          <p:nvPr/>
        </p:nvSpPr>
        <p:spPr bwMode="auto">
          <a:xfrm rot="2930621">
            <a:off x="3178176" y="4430712"/>
            <a:ext cx="201612" cy="538163"/>
          </a:xfrm>
          <a:prstGeom prst="rightBrace">
            <a:avLst>
              <a:gd name="adj1" fmla="val 8354"/>
              <a:gd name="adj2" fmla="val 50755"/>
            </a:avLst>
          </a:prstGeom>
          <a:noFill/>
          <a:ln w="9525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01" name="Line 56"/>
          <p:cNvSpPr>
            <a:spLocks noChangeShapeType="1"/>
          </p:cNvSpPr>
          <p:nvPr/>
        </p:nvSpPr>
        <p:spPr bwMode="auto">
          <a:xfrm flipV="1">
            <a:off x="2151063" y="4945063"/>
            <a:ext cx="1063625" cy="6746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" name="Text Box 54"/>
          <p:cNvSpPr txBox="1">
            <a:spLocks noChangeArrowheads="1"/>
          </p:cNvSpPr>
          <p:nvPr/>
        </p:nvSpPr>
        <p:spPr bwMode="auto">
          <a:xfrm>
            <a:off x="1760538" y="5583238"/>
            <a:ext cx="60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dN</a:t>
            </a:r>
          </a:p>
        </p:txBody>
      </p:sp>
      <p:sp>
        <p:nvSpPr>
          <p:cNvPr id="103" name="Arc 93"/>
          <p:cNvSpPr>
            <a:spLocks/>
          </p:cNvSpPr>
          <p:nvPr/>
        </p:nvSpPr>
        <p:spPr bwMode="auto">
          <a:xfrm rot="-4612839">
            <a:off x="2843212" y="1312863"/>
            <a:ext cx="339725" cy="1028700"/>
          </a:xfrm>
          <a:custGeom>
            <a:avLst/>
            <a:gdLst>
              <a:gd name="T0" fmla="*/ 0 w 21600"/>
              <a:gd name="T1" fmla="*/ 0 h 37755"/>
              <a:gd name="T2" fmla="*/ 2147483647 w 21600"/>
              <a:gd name="T3" fmla="*/ 2147483647 h 37755"/>
              <a:gd name="T4" fmla="*/ 0 w 21600"/>
              <a:gd name="T5" fmla="*/ 2147483647 h 37755"/>
              <a:gd name="T6" fmla="*/ 0 60000 65536"/>
              <a:gd name="T7" fmla="*/ 0 60000 65536"/>
              <a:gd name="T8" fmla="*/ 0 60000 65536"/>
              <a:gd name="T9" fmla="*/ 0 w 21600"/>
              <a:gd name="T10" fmla="*/ 0 h 37755"/>
              <a:gd name="T11" fmla="*/ 21600 w 21600"/>
              <a:gd name="T12" fmla="*/ 37755 h 377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75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775"/>
                  <a:pt x="18956" y="33655"/>
                  <a:pt x="14337" y="37754"/>
                </a:cubicBezTo>
              </a:path>
              <a:path w="21600" h="3775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7775"/>
                  <a:pt x="18956" y="33655"/>
                  <a:pt x="14337" y="37754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4" name="Straight Arrow Connector 301"/>
          <p:cNvCxnSpPr>
            <a:cxnSpLocks noChangeShapeType="1"/>
          </p:cNvCxnSpPr>
          <p:nvPr/>
        </p:nvCxnSpPr>
        <p:spPr bwMode="auto">
          <a:xfrm rot="10800000" flipV="1">
            <a:off x="2995613" y="3516313"/>
            <a:ext cx="419100" cy="95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05" name="Freeform 302"/>
          <p:cNvSpPr>
            <a:spLocks noChangeArrowheads="1"/>
          </p:cNvSpPr>
          <p:nvPr/>
        </p:nvSpPr>
        <p:spPr bwMode="auto">
          <a:xfrm rot="946001">
            <a:off x="3171825" y="2984500"/>
            <a:ext cx="325438" cy="644525"/>
          </a:xfrm>
          <a:custGeom>
            <a:avLst/>
            <a:gdLst>
              <a:gd name="T0" fmla="*/ 45809 w 331787"/>
              <a:gd name="T1" fmla="*/ 0 h 523875"/>
              <a:gd name="T2" fmla="*/ 61740 w 331787"/>
              <a:gd name="T3" fmla="*/ 2147483647 h 523875"/>
              <a:gd name="T4" fmla="*/ 0 w 331787"/>
              <a:gd name="T5" fmla="*/ 2147483647 h 523875"/>
              <a:gd name="T6" fmla="*/ 0 60000 65536"/>
              <a:gd name="T7" fmla="*/ 0 60000 65536"/>
              <a:gd name="T8" fmla="*/ 0 60000 65536"/>
              <a:gd name="T9" fmla="*/ 0 w 331787"/>
              <a:gd name="T10" fmla="*/ 0 h 523875"/>
              <a:gd name="T11" fmla="*/ 331787 w 331787"/>
              <a:gd name="T12" fmla="*/ 523875 h 5238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1787" h="523875">
                <a:moveTo>
                  <a:pt x="219075" y="0"/>
                </a:moveTo>
                <a:cubicBezTo>
                  <a:pt x="275431" y="94456"/>
                  <a:pt x="331787" y="188913"/>
                  <a:pt x="295275" y="276225"/>
                </a:cubicBezTo>
                <a:cubicBezTo>
                  <a:pt x="258763" y="363537"/>
                  <a:pt x="53975" y="476250"/>
                  <a:pt x="0" y="523875"/>
                </a:cubicBezTo>
              </a:path>
            </a:pathLst>
          </a:cu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" name="Freeform 303"/>
          <p:cNvSpPr>
            <a:spLocks noChangeArrowheads="1"/>
          </p:cNvSpPr>
          <p:nvPr/>
        </p:nvSpPr>
        <p:spPr bwMode="auto">
          <a:xfrm rot="8512236">
            <a:off x="2541588" y="1700213"/>
            <a:ext cx="712787" cy="893762"/>
          </a:xfrm>
          <a:custGeom>
            <a:avLst/>
            <a:gdLst>
              <a:gd name="T0" fmla="*/ 0 w 726579"/>
              <a:gd name="T1" fmla="*/ 0 h 726081"/>
              <a:gd name="T2" fmla="*/ 134633 w 726579"/>
              <a:gd name="T3" fmla="*/ 2147483647 h 726081"/>
              <a:gd name="T4" fmla="*/ 115310 w 726579"/>
              <a:gd name="T5" fmla="*/ 2147483647 h 726081"/>
              <a:gd name="T6" fmla="*/ 0 60000 65536"/>
              <a:gd name="T7" fmla="*/ 0 60000 65536"/>
              <a:gd name="T8" fmla="*/ 0 60000 65536"/>
              <a:gd name="T9" fmla="*/ 0 w 726579"/>
              <a:gd name="T10" fmla="*/ 0 h 726081"/>
              <a:gd name="T11" fmla="*/ 726579 w 726579"/>
              <a:gd name="T12" fmla="*/ 726081 h 7260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6579" h="726081">
                <a:moveTo>
                  <a:pt x="0" y="0"/>
                </a:moveTo>
                <a:cubicBezTo>
                  <a:pt x="56356" y="94456"/>
                  <a:pt x="545061" y="288838"/>
                  <a:pt x="635820" y="409851"/>
                </a:cubicBezTo>
                <a:cubicBezTo>
                  <a:pt x="726579" y="530865"/>
                  <a:pt x="598527" y="678456"/>
                  <a:pt x="544552" y="726081"/>
                </a:cubicBezTo>
              </a:path>
            </a:pathLst>
          </a:cu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7" name="Freeform 304"/>
          <p:cNvSpPr>
            <a:spLocks noChangeArrowheads="1"/>
          </p:cNvSpPr>
          <p:nvPr/>
        </p:nvSpPr>
        <p:spPr bwMode="auto">
          <a:xfrm rot="8512236">
            <a:off x="2463800" y="2311400"/>
            <a:ext cx="617538" cy="1455738"/>
          </a:xfrm>
          <a:custGeom>
            <a:avLst/>
            <a:gdLst>
              <a:gd name="T0" fmla="*/ 0 w 628724"/>
              <a:gd name="T1" fmla="*/ 0 h 1182538"/>
              <a:gd name="T2" fmla="*/ 142998 w 628724"/>
              <a:gd name="T3" fmla="*/ 2147483647 h 1182538"/>
              <a:gd name="T4" fmla="*/ 22145 w 628724"/>
              <a:gd name="T5" fmla="*/ 2147483647 h 1182538"/>
              <a:gd name="T6" fmla="*/ 0 60000 65536"/>
              <a:gd name="T7" fmla="*/ 0 60000 65536"/>
              <a:gd name="T8" fmla="*/ 0 60000 65536"/>
              <a:gd name="T9" fmla="*/ 0 w 628724"/>
              <a:gd name="T10" fmla="*/ 0 h 1182538"/>
              <a:gd name="T11" fmla="*/ 628724 w 628724"/>
              <a:gd name="T12" fmla="*/ 1182538 h 11825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8724" h="1182538">
                <a:moveTo>
                  <a:pt x="0" y="0"/>
                </a:moveTo>
                <a:cubicBezTo>
                  <a:pt x="56356" y="94456"/>
                  <a:pt x="597088" y="198430"/>
                  <a:pt x="612906" y="395520"/>
                </a:cubicBezTo>
                <a:cubicBezTo>
                  <a:pt x="628724" y="592610"/>
                  <a:pt x="148884" y="1134913"/>
                  <a:pt x="94909" y="1182538"/>
                </a:cubicBezTo>
              </a:path>
            </a:pathLst>
          </a:cu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8" name="Freeform 305"/>
          <p:cNvSpPr>
            <a:spLocks noChangeArrowheads="1"/>
          </p:cNvSpPr>
          <p:nvPr/>
        </p:nvSpPr>
        <p:spPr bwMode="auto">
          <a:xfrm rot="8512236">
            <a:off x="2125663" y="1865313"/>
            <a:ext cx="1352550" cy="795337"/>
          </a:xfrm>
          <a:custGeom>
            <a:avLst/>
            <a:gdLst>
              <a:gd name="T0" fmla="*/ 0 w 1306948"/>
              <a:gd name="T1" fmla="*/ 2147483647 h 645976"/>
              <a:gd name="T2" fmla="*/ 8401024 w 1306948"/>
              <a:gd name="T3" fmla="*/ 2147483647 h 645976"/>
              <a:gd name="T4" fmla="*/ 16146159 w 1306948"/>
              <a:gd name="T5" fmla="*/ 2147483647 h 645976"/>
              <a:gd name="T6" fmla="*/ 20145820 w 1306948"/>
              <a:gd name="T7" fmla="*/ 2147483647 h 645976"/>
              <a:gd name="T8" fmla="*/ 0 60000 65536"/>
              <a:gd name="T9" fmla="*/ 0 60000 65536"/>
              <a:gd name="T10" fmla="*/ 0 60000 65536"/>
              <a:gd name="T11" fmla="*/ 0 60000 65536"/>
              <a:gd name="T12" fmla="*/ 0 w 1306948"/>
              <a:gd name="T13" fmla="*/ 0 h 645976"/>
              <a:gd name="T14" fmla="*/ 1306948 w 1306948"/>
              <a:gd name="T15" fmla="*/ 645976 h 6459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06948" h="645976">
                <a:moveTo>
                  <a:pt x="0" y="216133"/>
                </a:moveTo>
                <a:cubicBezTo>
                  <a:pt x="80008" y="259969"/>
                  <a:pt x="355132" y="488704"/>
                  <a:pt x="522500" y="546487"/>
                </a:cubicBezTo>
                <a:cubicBezTo>
                  <a:pt x="689868" y="604270"/>
                  <a:pt x="882464" y="645976"/>
                  <a:pt x="1004209" y="562832"/>
                </a:cubicBezTo>
                <a:cubicBezTo>
                  <a:pt x="1125955" y="479688"/>
                  <a:pt x="1306948" y="0"/>
                  <a:pt x="1252973" y="47625"/>
                </a:cubicBezTo>
              </a:path>
            </a:pathLst>
          </a:cu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" name="Freeform 132"/>
          <p:cNvSpPr>
            <a:spLocks/>
          </p:cNvSpPr>
          <p:nvPr/>
        </p:nvSpPr>
        <p:spPr bwMode="auto">
          <a:xfrm rot="4257161">
            <a:off x="3005932" y="2304256"/>
            <a:ext cx="207962" cy="390525"/>
          </a:xfrm>
          <a:custGeom>
            <a:avLst/>
            <a:gdLst>
              <a:gd name="T0" fmla="*/ 2147483647 w 145"/>
              <a:gd name="T1" fmla="*/ 2147483647 h 2212"/>
              <a:gd name="T2" fmla="*/ 2147483647 w 145"/>
              <a:gd name="T3" fmla="*/ 2147483647 h 2212"/>
              <a:gd name="T4" fmla="*/ 2147483647 w 145"/>
              <a:gd name="T5" fmla="*/ 2147483647 h 2212"/>
              <a:gd name="T6" fmla="*/ 2147483647 w 145"/>
              <a:gd name="T7" fmla="*/ 2147483647 h 2212"/>
              <a:gd name="T8" fmla="*/ 2147483647 w 145"/>
              <a:gd name="T9" fmla="*/ 2147483647 h 22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5"/>
              <a:gd name="T16" fmla="*/ 0 h 2212"/>
              <a:gd name="T17" fmla="*/ 145 w 145"/>
              <a:gd name="T18" fmla="*/ 2212 h 22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5" h="2212">
                <a:moveTo>
                  <a:pt x="12" y="274"/>
                </a:moveTo>
                <a:cubicBezTo>
                  <a:pt x="0" y="548"/>
                  <a:pt x="21" y="1651"/>
                  <a:pt x="41" y="1928"/>
                </a:cubicBezTo>
                <a:cubicBezTo>
                  <a:pt x="56" y="2204"/>
                  <a:pt x="121" y="2212"/>
                  <a:pt x="133" y="1938"/>
                </a:cubicBezTo>
                <a:cubicBezTo>
                  <a:pt x="145" y="1664"/>
                  <a:pt x="134" y="558"/>
                  <a:pt x="114" y="281"/>
                </a:cubicBezTo>
                <a:cubicBezTo>
                  <a:pt x="94" y="4"/>
                  <a:pt x="24" y="0"/>
                  <a:pt x="12" y="274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10" name="Group 160"/>
          <p:cNvGrpSpPr>
            <a:grpSpLocks/>
          </p:cNvGrpSpPr>
          <p:nvPr/>
        </p:nvGrpSpPr>
        <p:grpSpPr bwMode="auto">
          <a:xfrm>
            <a:off x="2862263" y="3001963"/>
            <a:ext cx="514350" cy="322262"/>
            <a:chOff x="2862263" y="2925763"/>
            <a:chExt cx="514350" cy="322262"/>
          </a:xfrm>
        </p:grpSpPr>
        <p:sp>
          <p:nvSpPr>
            <p:cNvPr id="111" name="Line 18"/>
            <p:cNvSpPr>
              <a:spLocks noChangeShapeType="1"/>
            </p:cNvSpPr>
            <p:nvPr/>
          </p:nvSpPr>
          <p:spPr bwMode="auto">
            <a:xfrm flipV="1">
              <a:off x="2952750" y="2925763"/>
              <a:ext cx="423863" cy="3222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Text Box 40"/>
            <p:cNvSpPr txBox="1">
              <a:spLocks noChangeArrowheads="1"/>
            </p:cNvSpPr>
            <p:nvPr/>
          </p:nvSpPr>
          <p:spPr bwMode="auto">
            <a:xfrm rot="-2149874">
              <a:off x="2862263" y="2938463"/>
              <a:ext cx="442912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i="1"/>
                <a:t>dCK</a:t>
              </a:r>
              <a:endParaRPr lang="en-US" sz="1000" baseline="-25000"/>
            </a:p>
          </p:txBody>
        </p:sp>
        <p:sp>
          <p:nvSpPr>
            <p:cNvPr id="113" name="Freeform 132"/>
            <p:cNvSpPr>
              <a:spLocks/>
            </p:cNvSpPr>
            <p:nvPr/>
          </p:nvSpPr>
          <p:spPr bwMode="auto">
            <a:xfrm rot="4257161">
              <a:off x="2996407" y="2885281"/>
              <a:ext cx="207962" cy="390525"/>
            </a:xfrm>
            <a:custGeom>
              <a:avLst/>
              <a:gdLst>
                <a:gd name="T0" fmla="*/ 2147483647 w 145"/>
                <a:gd name="T1" fmla="*/ 2147483647 h 2212"/>
                <a:gd name="T2" fmla="*/ 2147483647 w 145"/>
                <a:gd name="T3" fmla="*/ 2147483647 h 2212"/>
                <a:gd name="T4" fmla="*/ 2147483647 w 145"/>
                <a:gd name="T5" fmla="*/ 2147483647 h 2212"/>
                <a:gd name="T6" fmla="*/ 2147483647 w 145"/>
                <a:gd name="T7" fmla="*/ 2147483647 h 2212"/>
                <a:gd name="T8" fmla="*/ 2147483647 w 145"/>
                <a:gd name="T9" fmla="*/ 2147483647 h 2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2212"/>
                <a:gd name="T17" fmla="*/ 145 w 145"/>
                <a:gd name="T18" fmla="*/ 2212 h 22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2212">
                  <a:moveTo>
                    <a:pt x="12" y="274"/>
                  </a:moveTo>
                  <a:cubicBezTo>
                    <a:pt x="0" y="548"/>
                    <a:pt x="21" y="1651"/>
                    <a:pt x="41" y="1928"/>
                  </a:cubicBezTo>
                  <a:cubicBezTo>
                    <a:pt x="56" y="2204"/>
                    <a:pt x="121" y="2212"/>
                    <a:pt x="133" y="1938"/>
                  </a:cubicBezTo>
                  <a:cubicBezTo>
                    <a:pt x="145" y="1664"/>
                    <a:pt x="134" y="558"/>
                    <a:pt x="114" y="281"/>
                  </a:cubicBezTo>
                  <a:cubicBezTo>
                    <a:pt x="94" y="4"/>
                    <a:pt x="24" y="0"/>
                    <a:pt x="12" y="274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" name="Freeform 311"/>
          <p:cNvSpPr>
            <a:spLocks noChangeArrowheads="1"/>
          </p:cNvSpPr>
          <p:nvPr/>
        </p:nvSpPr>
        <p:spPr bwMode="auto">
          <a:xfrm rot="8512236">
            <a:off x="1352550" y="2112963"/>
            <a:ext cx="2330450" cy="1230312"/>
          </a:xfrm>
          <a:custGeom>
            <a:avLst/>
            <a:gdLst>
              <a:gd name="T0" fmla="*/ 0 w 2253658"/>
              <a:gd name="T1" fmla="*/ 2147483647 h 998768"/>
              <a:gd name="T2" fmla="*/ 7886297 w 2253658"/>
              <a:gd name="T3" fmla="*/ 2147483647 h 998768"/>
              <a:gd name="T4" fmla="*/ 15156823 w 2253658"/>
              <a:gd name="T5" fmla="*/ 2147483647 h 998768"/>
              <a:gd name="T6" fmla="*/ 30220860 w 2253658"/>
              <a:gd name="T7" fmla="*/ 2147483647 h 998768"/>
              <a:gd name="T8" fmla="*/ 34014803 w 2253658"/>
              <a:gd name="T9" fmla="*/ 0 h 998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3658"/>
              <a:gd name="T16" fmla="*/ 0 h 998768"/>
              <a:gd name="T17" fmla="*/ 2253658 w 2253658"/>
              <a:gd name="T18" fmla="*/ 998768 h 9987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3658" h="998768">
                <a:moveTo>
                  <a:pt x="0" y="585356"/>
                </a:moveTo>
                <a:cubicBezTo>
                  <a:pt x="80008" y="629192"/>
                  <a:pt x="355132" y="857927"/>
                  <a:pt x="522500" y="915710"/>
                </a:cubicBezTo>
                <a:cubicBezTo>
                  <a:pt x="689868" y="973493"/>
                  <a:pt x="757578" y="998768"/>
                  <a:pt x="1004209" y="932055"/>
                </a:cubicBezTo>
                <a:cubicBezTo>
                  <a:pt x="1250840" y="865342"/>
                  <a:pt x="1794047" y="670777"/>
                  <a:pt x="2002288" y="515434"/>
                </a:cubicBezTo>
                <a:cubicBezTo>
                  <a:pt x="2210530" y="360092"/>
                  <a:pt x="2174098" y="62908"/>
                  <a:pt x="2253658" y="0"/>
                </a:cubicBezTo>
              </a:path>
            </a:pathLst>
          </a:cu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5" name="Freeform 312"/>
          <p:cNvSpPr>
            <a:spLocks noChangeArrowheads="1"/>
          </p:cNvSpPr>
          <p:nvPr/>
        </p:nvSpPr>
        <p:spPr bwMode="auto">
          <a:xfrm rot="8512236">
            <a:off x="2441575" y="1889125"/>
            <a:ext cx="968375" cy="390525"/>
          </a:xfrm>
          <a:custGeom>
            <a:avLst/>
            <a:gdLst>
              <a:gd name="T0" fmla="*/ 0 w 935795"/>
              <a:gd name="T1" fmla="*/ 0 h 318446"/>
              <a:gd name="T2" fmla="*/ 7778065 w 935795"/>
              <a:gd name="T3" fmla="*/ 2147483647 h 318446"/>
              <a:gd name="T4" fmla="*/ 14957453 w 935795"/>
              <a:gd name="T5" fmla="*/ 2147483647 h 318446"/>
              <a:gd name="T6" fmla="*/ 0 60000 65536"/>
              <a:gd name="T7" fmla="*/ 0 60000 65536"/>
              <a:gd name="T8" fmla="*/ 0 60000 65536"/>
              <a:gd name="T9" fmla="*/ 0 w 935795"/>
              <a:gd name="T10" fmla="*/ 0 h 318446"/>
              <a:gd name="T11" fmla="*/ 935795 w 935795"/>
              <a:gd name="T12" fmla="*/ 318446 h 3184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35795" h="318446">
                <a:moveTo>
                  <a:pt x="0" y="0"/>
                </a:moveTo>
                <a:cubicBezTo>
                  <a:pt x="80008" y="43836"/>
                  <a:pt x="330659" y="208285"/>
                  <a:pt x="486625" y="246934"/>
                </a:cubicBezTo>
                <a:cubicBezTo>
                  <a:pt x="642591" y="285583"/>
                  <a:pt x="776139" y="318446"/>
                  <a:pt x="935795" y="231896"/>
                </a:cubicBezTo>
              </a:path>
            </a:pathLst>
          </a:custGeom>
          <a:noFill/>
          <a:ln w="9525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16" name="Straight Arrow Connector 313"/>
          <p:cNvCxnSpPr>
            <a:cxnSpLocks noChangeShapeType="1"/>
          </p:cNvCxnSpPr>
          <p:nvPr/>
        </p:nvCxnSpPr>
        <p:spPr bwMode="auto">
          <a:xfrm>
            <a:off x="5791200" y="1524000"/>
            <a:ext cx="300038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7" name="Straight Arrow Connector 314"/>
          <p:cNvCxnSpPr>
            <a:cxnSpLocks noChangeShapeType="1"/>
          </p:cNvCxnSpPr>
          <p:nvPr/>
        </p:nvCxnSpPr>
        <p:spPr bwMode="auto">
          <a:xfrm>
            <a:off x="5791200" y="1717675"/>
            <a:ext cx="30162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8" name="Straight Arrow Connector 315"/>
          <p:cNvCxnSpPr>
            <a:cxnSpLocks noChangeShapeType="1"/>
          </p:cNvCxnSpPr>
          <p:nvPr/>
        </p:nvCxnSpPr>
        <p:spPr bwMode="auto">
          <a:xfrm>
            <a:off x="5791200" y="1903413"/>
            <a:ext cx="30162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sp>
        <p:nvSpPr>
          <p:cNvPr id="119" name="Text Box 108"/>
          <p:cNvSpPr txBox="1">
            <a:spLocks noChangeArrowheads="1"/>
          </p:cNvSpPr>
          <p:nvPr/>
        </p:nvSpPr>
        <p:spPr bwMode="auto">
          <a:xfrm>
            <a:off x="6089650" y="1365250"/>
            <a:ext cx="931636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300" i="1" dirty="0"/>
              <a:t>flux   activation </a:t>
            </a:r>
            <a:r>
              <a:rPr lang="en-US" sz="1300" i="1" dirty="0" smtClean="0"/>
              <a:t>inhibition</a:t>
            </a:r>
            <a:endParaRPr lang="en-US" sz="1300" i="1" baseline="30000" dirty="0"/>
          </a:p>
        </p:txBody>
      </p:sp>
      <p:sp>
        <p:nvSpPr>
          <p:cNvPr id="120" name="Freeform 132"/>
          <p:cNvSpPr>
            <a:spLocks/>
          </p:cNvSpPr>
          <p:nvPr/>
        </p:nvSpPr>
        <p:spPr bwMode="auto">
          <a:xfrm rot="6005132">
            <a:off x="2271713" y="-579438"/>
            <a:ext cx="5111750" cy="8245475"/>
          </a:xfrm>
          <a:custGeom>
            <a:avLst/>
            <a:gdLst>
              <a:gd name="T0" fmla="*/ 2147483647 w 194"/>
              <a:gd name="T1" fmla="*/ 2147483647 h 3177"/>
              <a:gd name="T2" fmla="*/ 2147483647 w 194"/>
              <a:gd name="T3" fmla="*/ 2147483647 h 3177"/>
              <a:gd name="T4" fmla="*/ 2147483647 w 194"/>
              <a:gd name="T5" fmla="*/ 2147483647 h 3177"/>
              <a:gd name="T6" fmla="*/ 2147483647 w 194"/>
              <a:gd name="T7" fmla="*/ 2147483647 h 3177"/>
              <a:gd name="T8" fmla="*/ 2147483647 w 194"/>
              <a:gd name="T9" fmla="*/ 2147483647 h 3177"/>
              <a:gd name="T10" fmla="*/ 2147483647 w 194"/>
              <a:gd name="T11" fmla="*/ 2147483647 h 3177"/>
              <a:gd name="T12" fmla="*/ 2147483647 w 194"/>
              <a:gd name="T13" fmla="*/ 2147483647 h 317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4"/>
              <a:gd name="T22" fmla="*/ 0 h 3177"/>
              <a:gd name="T23" fmla="*/ 194 w 194"/>
              <a:gd name="T24" fmla="*/ 3177 h 317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4" h="3177">
                <a:moveTo>
                  <a:pt x="5" y="1030"/>
                </a:moveTo>
                <a:cubicBezTo>
                  <a:pt x="0" y="1404"/>
                  <a:pt x="13" y="1607"/>
                  <a:pt x="19" y="1923"/>
                </a:cubicBezTo>
                <a:cubicBezTo>
                  <a:pt x="25" y="2239"/>
                  <a:pt x="22" y="2780"/>
                  <a:pt x="42" y="2928"/>
                </a:cubicBezTo>
                <a:cubicBezTo>
                  <a:pt x="63" y="3076"/>
                  <a:pt x="74" y="3177"/>
                  <a:pt x="97" y="3129"/>
                </a:cubicBezTo>
                <a:cubicBezTo>
                  <a:pt x="121" y="3081"/>
                  <a:pt x="161" y="3025"/>
                  <a:pt x="187" y="2631"/>
                </a:cubicBezTo>
                <a:cubicBezTo>
                  <a:pt x="194" y="2123"/>
                  <a:pt x="183" y="464"/>
                  <a:pt x="139" y="78"/>
                </a:cubicBezTo>
                <a:cubicBezTo>
                  <a:pt x="106" y="0"/>
                  <a:pt x="21" y="555"/>
                  <a:pt x="5" y="103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1" name="Text Box 6"/>
          <p:cNvSpPr txBox="1">
            <a:spLocks noChangeArrowheads="1"/>
          </p:cNvSpPr>
          <p:nvPr/>
        </p:nvSpPr>
        <p:spPr bwMode="auto">
          <a:xfrm>
            <a:off x="1181100" y="3124200"/>
            <a:ext cx="60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ATP</a:t>
            </a:r>
          </a:p>
          <a:p>
            <a:r>
              <a:rPr lang="en-US" sz="1200"/>
              <a:t>or</a:t>
            </a:r>
          </a:p>
          <a:p>
            <a:r>
              <a:rPr lang="en-US" sz="1200"/>
              <a:t>dATP</a:t>
            </a:r>
          </a:p>
        </p:txBody>
      </p:sp>
      <p:sp>
        <p:nvSpPr>
          <p:cNvPr id="122" name="Freeform 302"/>
          <p:cNvSpPr>
            <a:spLocks noChangeArrowheads="1"/>
          </p:cNvSpPr>
          <p:nvPr/>
        </p:nvSpPr>
        <p:spPr bwMode="auto">
          <a:xfrm rot="-4051285">
            <a:off x="1619250" y="3271838"/>
            <a:ext cx="369887" cy="642938"/>
          </a:xfrm>
          <a:custGeom>
            <a:avLst/>
            <a:gdLst>
              <a:gd name="T0" fmla="*/ 61815 w 377592"/>
              <a:gd name="T1" fmla="*/ 0 h 638709"/>
              <a:gd name="T2" fmla="*/ 56819 w 377592"/>
              <a:gd name="T3" fmla="*/ 662177 h 638709"/>
              <a:gd name="T4" fmla="*/ 0 w 377592"/>
              <a:gd name="T5" fmla="*/ 1081520 h 638709"/>
              <a:gd name="T6" fmla="*/ 0 60000 65536"/>
              <a:gd name="T7" fmla="*/ 0 60000 65536"/>
              <a:gd name="T8" fmla="*/ 0 60000 65536"/>
              <a:gd name="T9" fmla="*/ 0 w 377592"/>
              <a:gd name="T10" fmla="*/ 0 h 638709"/>
              <a:gd name="T11" fmla="*/ 377592 w 377592"/>
              <a:gd name="T12" fmla="*/ 638709 h 6387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7592" h="638709">
                <a:moveTo>
                  <a:pt x="321236" y="0"/>
                </a:moveTo>
                <a:cubicBezTo>
                  <a:pt x="377592" y="94456"/>
                  <a:pt x="348814" y="284608"/>
                  <a:pt x="295275" y="391059"/>
                </a:cubicBezTo>
                <a:cubicBezTo>
                  <a:pt x="241736" y="497511"/>
                  <a:pt x="53975" y="591084"/>
                  <a:pt x="0" y="638709"/>
                </a:cubicBezTo>
              </a:path>
            </a:pathLst>
          </a:cu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" name="Freeform 302"/>
          <p:cNvSpPr>
            <a:spLocks noChangeArrowheads="1"/>
          </p:cNvSpPr>
          <p:nvPr/>
        </p:nvSpPr>
        <p:spPr bwMode="auto">
          <a:xfrm rot="-4051285">
            <a:off x="1690688" y="2741612"/>
            <a:ext cx="719138" cy="754063"/>
          </a:xfrm>
          <a:custGeom>
            <a:avLst/>
            <a:gdLst>
              <a:gd name="T0" fmla="*/ 0 w 732389"/>
              <a:gd name="T1" fmla="*/ 0 h 750309"/>
              <a:gd name="T2" fmla="*/ 45853 w 732389"/>
              <a:gd name="T3" fmla="*/ 640522 h 750309"/>
              <a:gd name="T4" fmla="*/ 157276 w 732389"/>
              <a:gd name="T5" fmla="*/ 1118888 h 750309"/>
              <a:gd name="T6" fmla="*/ 0 60000 65536"/>
              <a:gd name="T7" fmla="*/ 0 60000 65536"/>
              <a:gd name="T8" fmla="*/ 0 60000 65536"/>
              <a:gd name="T9" fmla="*/ 0 w 732389"/>
              <a:gd name="T10" fmla="*/ 0 h 750309"/>
              <a:gd name="T11" fmla="*/ 732389 w 732389"/>
              <a:gd name="T12" fmla="*/ 750309 h 7503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2389" h="750309">
                <a:moveTo>
                  <a:pt x="0" y="0"/>
                </a:moveTo>
                <a:cubicBezTo>
                  <a:pt x="56356" y="94456"/>
                  <a:pt x="84718" y="304470"/>
                  <a:pt x="197787" y="429521"/>
                </a:cubicBezTo>
                <a:cubicBezTo>
                  <a:pt x="310856" y="554572"/>
                  <a:pt x="732389" y="702684"/>
                  <a:pt x="678414" y="750309"/>
                </a:cubicBezTo>
              </a:path>
            </a:pathLst>
          </a:cu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4" name="Text Box 36"/>
          <p:cNvSpPr txBox="1">
            <a:spLocks noChangeArrowheads="1"/>
          </p:cNvSpPr>
          <p:nvPr/>
        </p:nvSpPr>
        <p:spPr bwMode="auto">
          <a:xfrm rot="16200000">
            <a:off x="2239963" y="3024187"/>
            <a:ext cx="565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accent6"/>
                </a:solidFill>
                <a:ea typeface="ＭＳ Ｐゴシック" charset="-128"/>
              </a:rPr>
              <a:t>RNR</a:t>
            </a:r>
          </a:p>
        </p:txBody>
      </p:sp>
      <p:grpSp>
        <p:nvGrpSpPr>
          <p:cNvPr id="125" name="Group 161"/>
          <p:cNvGrpSpPr>
            <a:grpSpLocks/>
          </p:cNvGrpSpPr>
          <p:nvPr/>
        </p:nvGrpSpPr>
        <p:grpSpPr bwMode="auto">
          <a:xfrm rot="734774">
            <a:off x="2847975" y="1951038"/>
            <a:ext cx="514350" cy="322262"/>
            <a:chOff x="2862263" y="2925763"/>
            <a:chExt cx="514350" cy="322262"/>
          </a:xfrm>
        </p:grpSpPr>
        <p:sp>
          <p:nvSpPr>
            <p:cNvPr id="126" name="Line 18"/>
            <p:cNvSpPr>
              <a:spLocks noChangeShapeType="1"/>
            </p:cNvSpPr>
            <p:nvPr/>
          </p:nvSpPr>
          <p:spPr bwMode="auto">
            <a:xfrm flipV="1">
              <a:off x="2952750" y="2925763"/>
              <a:ext cx="423863" cy="3222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Text Box 40"/>
            <p:cNvSpPr txBox="1">
              <a:spLocks noChangeArrowheads="1"/>
            </p:cNvSpPr>
            <p:nvPr/>
          </p:nvSpPr>
          <p:spPr bwMode="auto">
            <a:xfrm rot="-2149874">
              <a:off x="2862263" y="2938463"/>
              <a:ext cx="442912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i="1"/>
                <a:t>dCK</a:t>
              </a:r>
              <a:endParaRPr lang="en-US" sz="1000" baseline="-25000"/>
            </a:p>
          </p:txBody>
        </p:sp>
        <p:sp>
          <p:nvSpPr>
            <p:cNvPr id="128" name="Freeform 132"/>
            <p:cNvSpPr>
              <a:spLocks/>
            </p:cNvSpPr>
            <p:nvPr/>
          </p:nvSpPr>
          <p:spPr bwMode="auto">
            <a:xfrm rot="4257161">
              <a:off x="2996407" y="2885281"/>
              <a:ext cx="207962" cy="390525"/>
            </a:xfrm>
            <a:custGeom>
              <a:avLst/>
              <a:gdLst>
                <a:gd name="T0" fmla="*/ 2147483647 w 145"/>
                <a:gd name="T1" fmla="*/ 2147483647 h 2212"/>
                <a:gd name="T2" fmla="*/ 2147483647 w 145"/>
                <a:gd name="T3" fmla="*/ 2147483647 h 2212"/>
                <a:gd name="T4" fmla="*/ 2147483647 w 145"/>
                <a:gd name="T5" fmla="*/ 2147483647 h 2212"/>
                <a:gd name="T6" fmla="*/ 2147483647 w 145"/>
                <a:gd name="T7" fmla="*/ 2147483647 h 2212"/>
                <a:gd name="T8" fmla="*/ 2147483647 w 145"/>
                <a:gd name="T9" fmla="*/ 2147483647 h 22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2212"/>
                <a:gd name="T17" fmla="*/ 145 w 145"/>
                <a:gd name="T18" fmla="*/ 2212 h 22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2212">
                  <a:moveTo>
                    <a:pt x="12" y="274"/>
                  </a:moveTo>
                  <a:cubicBezTo>
                    <a:pt x="0" y="548"/>
                    <a:pt x="21" y="1651"/>
                    <a:pt x="41" y="1928"/>
                  </a:cubicBezTo>
                  <a:cubicBezTo>
                    <a:pt x="56" y="2204"/>
                    <a:pt x="121" y="2212"/>
                    <a:pt x="133" y="1938"/>
                  </a:cubicBezTo>
                  <a:cubicBezTo>
                    <a:pt x="145" y="1664"/>
                    <a:pt x="134" y="558"/>
                    <a:pt x="114" y="281"/>
                  </a:cubicBezTo>
                  <a:cubicBezTo>
                    <a:pt x="94" y="4"/>
                    <a:pt x="24" y="0"/>
                    <a:pt x="12" y="274"/>
                  </a:cubicBez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9" name="Rectangle 2"/>
          <p:cNvSpPr txBox="1">
            <a:spLocks noChangeArrowheads="1"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>
                <a:ea typeface="SimSun" pitchFamily="2" charset="-122"/>
                <a:cs typeface="Arial" charset="0"/>
              </a:rPr>
              <a:t>dNTP Supply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054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272990"/>
              </p:ext>
            </p:extLst>
          </p:nvPr>
        </p:nvGraphicFramePr>
        <p:xfrm>
          <a:off x="4845238" y="2089586"/>
          <a:ext cx="4211796" cy="2394435"/>
        </p:xfrm>
        <a:graphic>
          <a:graphicData uri="http://schemas.openxmlformats.org/drawingml/2006/table">
            <a:tbl>
              <a:tblPr bandCol="1">
                <a:tableStyleId>{5940675A-B579-460E-94D1-54222C63F5DA}</a:tableStyleId>
              </a:tblPr>
              <a:tblGrid>
                <a:gridCol w="892902"/>
                <a:gridCol w="553149"/>
                <a:gridCol w="553149"/>
                <a:gridCol w="553149"/>
                <a:gridCol w="553149"/>
                <a:gridCol w="553149"/>
                <a:gridCol w="553149"/>
              </a:tblGrid>
              <a:tr h="413235"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 smtClean="0">
                          <a:latin typeface="Times"/>
                          <a:cs typeface="Times"/>
                        </a:rPr>
                        <a:t>Pre-Rx</a:t>
                      </a:r>
                      <a:endParaRPr lang="en-US" b="1" i="0" u="sng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 smtClean="0">
                          <a:latin typeface="Times"/>
                          <a:cs typeface="Times"/>
                        </a:rPr>
                        <a:t>30’</a:t>
                      </a:r>
                      <a:endParaRPr lang="en-US" b="1" i="0" u="sng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 smtClean="0">
                          <a:latin typeface="Times"/>
                          <a:cs typeface="Times"/>
                        </a:rPr>
                        <a:t>1</a:t>
                      </a:r>
                      <a:endParaRPr lang="en-US" b="1" i="0" u="sng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 smtClean="0">
                          <a:latin typeface="Times"/>
                          <a:cs typeface="Times"/>
                        </a:rPr>
                        <a:t>2</a:t>
                      </a:r>
                      <a:endParaRPr lang="en-US" b="1" i="0" u="sng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 smtClean="0">
                          <a:latin typeface="Times"/>
                          <a:cs typeface="Times"/>
                        </a:rPr>
                        <a:t>4</a:t>
                      </a:r>
                      <a:endParaRPr lang="en-US" b="1" i="0" u="sng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 smtClean="0">
                          <a:latin typeface="Times"/>
                          <a:cs typeface="Times"/>
                        </a:rPr>
                        <a:t>6</a:t>
                      </a:r>
                      <a:endParaRPr lang="en-US" b="1" i="0" u="sng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 smtClean="0">
                          <a:latin typeface="Times"/>
                          <a:cs typeface="Times"/>
                        </a:rPr>
                        <a:t>24</a:t>
                      </a:r>
                      <a:endParaRPr lang="en-US" b="1" i="0" u="sng" dirty="0">
                        <a:latin typeface="Times"/>
                        <a:cs typeface="Times"/>
                      </a:endParaRPr>
                    </a:p>
                  </a:txBody>
                  <a:tcPr/>
                </a:tc>
              </a:tr>
              <a:tr h="39602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396021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39602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2X</a:t>
                      </a:r>
                      <a:endParaRPr lang="en-US" sz="20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396021"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  <a:tr h="39602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2X</a:t>
                      </a:r>
                      <a:endParaRPr lang="en-US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"/>
                          <a:cs typeface="Times"/>
                        </a:rPr>
                        <a:t>X</a:t>
                      </a:r>
                      <a:endParaRPr lang="en-U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3194624" y="3331159"/>
            <a:ext cx="1518364" cy="307777"/>
          </a:xfrm>
          <a:prstGeom prst="rect">
            <a:avLst/>
          </a:prstGeom>
          <a:solidFill>
            <a:srgbClr val="A0FF96"/>
          </a:solidFill>
        </p:spPr>
        <p:txBody>
          <a:bodyPr wrap="none">
            <a:spAutoFit/>
          </a:bodyPr>
          <a:lstStyle/>
          <a:p>
            <a:r>
              <a:rPr lang="en-US" sz="1400" dirty="0">
                <a:latin typeface="Times"/>
                <a:cs typeface="Times"/>
              </a:rPr>
              <a:t>48R-</a:t>
            </a:r>
            <a:r>
              <a:rPr lang="en-US" sz="1400" dirty="0" smtClean="0">
                <a:latin typeface="Times"/>
                <a:cs typeface="Times"/>
              </a:rPr>
              <a:t>shp16 + 2 </a:t>
            </a:r>
            <a:r>
              <a:rPr lang="en-US" sz="1400" dirty="0" err="1" smtClean="0">
                <a:latin typeface="Times"/>
                <a:cs typeface="Times"/>
              </a:rPr>
              <a:t>Gy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86735" y="3726553"/>
            <a:ext cx="2126253" cy="307777"/>
          </a:xfrm>
          <a:prstGeom prst="rect">
            <a:avLst/>
          </a:prstGeom>
          <a:solidFill>
            <a:srgbClr val="A0FF96"/>
          </a:solidFill>
        </p:spPr>
        <p:txBody>
          <a:bodyPr wrap="none">
            <a:spAutoFit/>
          </a:bodyPr>
          <a:lstStyle/>
          <a:p>
            <a:r>
              <a:rPr lang="en-US" sz="1400" dirty="0">
                <a:latin typeface="Times"/>
                <a:cs typeface="Times"/>
              </a:rPr>
              <a:t>48R-</a:t>
            </a:r>
            <a:r>
              <a:rPr lang="en-US" sz="1400" dirty="0" smtClean="0">
                <a:latin typeface="Times"/>
                <a:cs typeface="Times"/>
              </a:rPr>
              <a:t>shp16 + 2 </a:t>
            </a:r>
            <a:r>
              <a:rPr lang="en-US" sz="1400" dirty="0" err="1" smtClean="0">
                <a:latin typeface="Times"/>
                <a:cs typeface="Times"/>
              </a:rPr>
              <a:t>Gy</a:t>
            </a:r>
            <a:r>
              <a:rPr lang="en-US" sz="1400" dirty="0" smtClean="0">
                <a:latin typeface="Times"/>
                <a:cs typeface="Times"/>
              </a:rPr>
              <a:t> &amp; 3-AP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40872" y="2576087"/>
            <a:ext cx="1172116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CaSki</a:t>
            </a:r>
            <a:r>
              <a:rPr lang="en-US" sz="1400" dirty="0" smtClean="0">
                <a:latin typeface="Times"/>
                <a:cs typeface="Times"/>
              </a:rPr>
              <a:t> + 2 </a:t>
            </a:r>
            <a:r>
              <a:rPr lang="en-US" sz="1400" dirty="0" err="1" smtClean="0">
                <a:latin typeface="Times"/>
                <a:cs typeface="Times"/>
              </a:rPr>
              <a:t>Gy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35814" y="2948391"/>
            <a:ext cx="177717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CaSki</a:t>
            </a:r>
            <a:r>
              <a:rPr lang="en-US" sz="1400" dirty="0" smtClean="0">
                <a:latin typeface="Times"/>
                <a:cs typeface="Times"/>
              </a:rPr>
              <a:t> + 2 </a:t>
            </a:r>
            <a:r>
              <a:rPr lang="en-US" sz="1400" dirty="0" err="1" smtClean="0">
                <a:latin typeface="Times"/>
                <a:cs typeface="Times"/>
              </a:rPr>
              <a:t>Gy</a:t>
            </a:r>
            <a:r>
              <a:rPr lang="en-US" sz="1400" dirty="0" smtClean="0">
                <a:latin typeface="Times"/>
                <a:cs typeface="Times"/>
              </a:rPr>
              <a:t> &amp; 3-AP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51287" y="2098960"/>
            <a:ext cx="15240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u="sng" dirty="0" smtClean="0">
                <a:latin typeface="Times"/>
                <a:cs typeface="Times"/>
              </a:rPr>
              <a:t>TIME  (hrs)</a:t>
            </a:r>
            <a:endParaRPr lang="en-US" sz="2000" b="1" u="sng" dirty="0">
              <a:latin typeface="Times"/>
              <a:cs typeface="Time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47269" y="4149285"/>
            <a:ext cx="1967205" cy="307777"/>
          </a:xfrm>
          <a:prstGeom prst="rect">
            <a:avLst/>
          </a:prstGeom>
          <a:solidFill>
            <a:srgbClr val="92CD7B"/>
          </a:solidFill>
        </p:spPr>
        <p:txBody>
          <a:bodyPr wrap="none">
            <a:spAutoFit/>
          </a:bodyPr>
          <a:lstStyle/>
          <a:p>
            <a:r>
              <a:rPr lang="en-US" sz="1400" dirty="0">
                <a:latin typeface="Times"/>
                <a:cs typeface="Times"/>
              </a:rPr>
              <a:t>48R-shp16-</a:t>
            </a:r>
            <a:r>
              <a:rPr lang="en-US" sz="1400" dirty="0" smtClean="0">
                <a:latin typeface="Times"/>
                <a:cs typeface="Times"/>
              </a:rPr>
              <a:t>shp53 + 2Gy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7355" y="1763451"/>
            <a:ext cx="27472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"/>
                <a:cs typeface="Times"/>
              </a:rPr>
              <a:t>       </a:t>
            </a:r>
          </a:p>
          <a:p>
            <a:r>
              <a:rPr lang="en-US" sz="2400" b="1" u="sng" dirty="0" smtClean="0">
                <a:latin typeface="Times"/>
                <a:cs typeface="Times"/>
              </a:rPr>
              <a:t>32 U219 CHIPS</a:t>
            </a:r>
          </a:p>
          <a:p>
            <a:r>
              <a:rPr lang="en-US" sz="2400" dirty="0" smtClean="0"/>
              <a:t>        </a:t>
            </a:r>
            <a:r>
              <a:rPr lang="en-US" sz="2400" dirty="0" err="1" smtClean="0"/>
              <a:t>CaSki</a:t>
            </a:r>
            <a:r>
              <a:rPr lang="en-US" sz="2400" dirty="0" smtClean="0"/>
              <a:t> Cells</a:t>
            </a:r>
          </a:p>
          <a:p>
            <a:endParaRPr lang="en-US" sz="2400" dirty="0" smtClean="0"/>
          </a:p>
          <a:p>
            <a:r>
              <a:rPr lang="en-US" sz="2400" dirty="0" smtClean="0"/>
              <a:t>human </a:t>
            </a:r>
            <a:r>
              <a:rPr lang="en-US" sz="2400" dirty="0"/>
              <a:t>mammary epithelial cells (HMEC)</a:t>
            </a:r>
            <a:endParaRPr lang="en-US" sz="2400" b="1" u="sng" dirty="0" smtClean="0"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61072"/>
            <a:ext cx="9163050" cy="665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6668429" y="6088566"/>
            <a:ext cx="200720" cy="4824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892617" y="6540706"/>
            <a:ext cx="2220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P53 out so less p53R2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668429" y="5655396"/>
            <a:ext cx="2465752" cy="58237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52809" y="366673"/>
            <a:ext cx="2773037" cy="4009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384214" y="-951717"/>
            <a:ext cx="367386" cy="2810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84214" y="46131"/>
            <a:ext cx="3455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R1 compensates for p53R2 </a:t>
            </a:r>
            <a:r>
              <a:rPr lang="en-US" dirty="0" smtClean="0"/>
              <a:t>loss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64691" y="2501574"/>
            <a:ext cx="4552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R2 compensation for p53R2 </a:t>
            </a:r>
            <a:r>
              <a:rPr lang="en-US" dirty="0" smtClean="0"/>
              <a:t>loss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-36764" y="-96531"/>
            <a:ext cx="4552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Averaging </a:t>
            </a:r>
            <a:r>
              <a:rPr lang="en-US" dirty="0" err="1" smtClean="0"/>
              <a:t>probesets</a:t>
            </a:r>
            <a:r>
              <a:rPr lang="en-US" dirty="0" smtClean="0"/>
              <a:t> with </a:t>
            </a:r>
            <a:r>
              <a:rPr lang="en-US" dirty="0" err="1" smtClean="0"/>
              <a:t>aves</a:t>
            </a:r>
            <a:r>
              <a:rPr lang="en-US" dirty="0" smtClean="0"/>
              <a:t> &gt; 6  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448321" y="2793429"/>
            <a:ext cx="3439738" cy="4009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738968" y="2742786"/>
            <a:ext cx="100359" cy="251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29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01600"/>
            <a:ext cx="9163050" cy="665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7555729" y="225694"/>
            <a:ext cx="0" cy="7627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714216" y="-90714"/>
            <a:ext cx="6542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P21 is p53 dependent, so there is a big loss in expression without it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2646" y="2130028"/>
            <a:ext cx="6542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Compensate for loss of de novo with increase in salvage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045093" y="2455818"/>
            <a:ext cx="117996" cy="1572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814286" y="5236031"/>
            <a:ext cx="5049144" cy="12119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5945" y="6484262"/>
            <a:ext cx="9024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Lower average is consistent </a:t>
            </a:r>
            <a:r>
              <a:rPr lang="en-US" dirty="0" smtClean="0"/>
              <a:t>lower DCTD in next slide, i.e. less </a:t>
            </a:r>
            <a:r>
              <a:rPr lang="en-US" dirty="0" smtClean="0"/>
              <a:t>de novo </a:t>
            </a:r>
            <a:r>
              <a:rPr lang="en-US" dirty="0" err="1" smtClean="0"/>
              <a:t>dTMP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834523" y="4860473"/>
            <a:ext cx="2422004" cy="75111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9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965189" y="2946726"/>
            <a:ext cx="1632857" cy="3331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586654" y="3217392"/>
            <a:ext cx="685002" cy="2402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52243" y="5747650"/>
            <a:ext cx="422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Lower levels is consistent with lower DCTD </a:t>
            </a:r>
          </a:p>
        </p:txBody>
      </p:sp>
      <p:sp>
        <p:nvSpPr>
          <p:cNvPr id="11" name="Oval 10"/>
          <p:cNvSpPr/>
          <p:nvPr/>
        </p:nvSpPr>
        <p:spPr>
          <a:xfrm>
            <a:off x="6742325" y="923324"/>
            <a:ext cx="2078586" cy="31521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897086" y="1152293"/>
            <a:ext cx="3328904" cy="32999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734" y="4426018"/>
            <a:ext cx="54590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Salvage compensates for less p53R2?</a:t>
            </a:r>
          </a:p>
          <a:p>
            <a:r>
              <a:rPr lang="en-US" dirty="0" smtClean="0"/>
              <a:t>Since R2 did not increase, not likely an S-fraction change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406236" y="359506"/>
            <a:ext cx="715724" cy="1999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114801" y="145504"/>
            <a:ext cx="3602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HPV does more than take down p53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339488"/>
            <a:ext cx="9163050" cy="665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829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00013"/>
            <a:ext cx="9163050" cy="665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21608" y="5680738"/>
            <a:ext cx="4452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More Warburg  =&gt; less </a:t>
            </a:r>
            <a:r>
              <a:rPr lang="en-US" sz="1600" dirty="0" err="1" smtClean="0"/>
              <a:t>mtDNA</a:t>
            </a:r>
            <a:r>
              <a:rPr lang="en-US" sz="1600" dirty="0" smtClean="0"/>
              <a:t> =&gt; less TK2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2054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841" y="573351"/>
            <a:ext cx="9163050" cy="6500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9967" y="-40322"/>
            <a:ext cx="86092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Herbert </a:t>
            </a:r>
            <a:r>
              <a:rPr lang="en-US" i="1" dirty="0" smtClean="0"/>
              <a:t>et al. </a:t>
            </a:r>
            <a:r>
              <a:rPr lang="en-US" dirty="0" err="1" smtClean="0"/>
              <a:t>Oncotarget</a:t>
            </a:r>
            <a:r>
              <a:rPr lang="en-US" dirty="0"/>
              <a:t>. </a:t>
            </a:r>
            <a:r>
              <a:rPr lang="en-US" dirty="0" smtClean="0"/>
              <a:t>2010, </a:t>
            </a:r>
            <a:r>
              <a:rPr lang="en-US" dirty="0"/>
              <a:t>1(6): </a:t>
            </a:r>
            <a:r>
              <a:rPr lang="en-US" dirty="0" smtClean="0"/>
              <a:t>405–422 (Normal, Li-</a:t>
            </a:r>
            <a:r>
              <a:rPr lang="en-US" dirty="0" err="1" smtClean="0"/>
              <a:t>Fraumeni</a:t>
            </a:r>
            <a:r>
              <a:rPr lang="en-US" dirty="0" smtClean="0"/>
              <a:t>, &amp; LF-Like)  3 people, 4 replicates, </a:t>
            </a:r>
            <a:r>
              <a:rPr lang="en-US" dirty="0"/>
              <a:t>2 tissues (Breast epithelial and stromal </a:t>
            </a:r>
            <a:r>
              <a:rPr lang="en-US" dirty="0" smtClean="0"/>
              <a:t>cells)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13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9967" y="-40322"/>
            <a:ext cx="86092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Herbert </a:t>
            </a:r>
            <a:r>
              <a:rPr lang="en-US" i="1" dirty="0" smtClean="0"/>
              <a:t>et al. </a:t>
            </a:r>
            <a:r>
              <a:rPr lang="en-US" dirty="0" err="1" smtClean="0"/>
              <a:t>Oncotarget</a:t>
            </a:r>
            <a:r>
              <a:rPr lang="en-US" dirty="0"/>
              <a:t>. </a:t>
            </a:r>
            <a:r>
              <a:rPr lang="en-US" dirty="0" smtClean="0"/>
              <a:t>2010, </a:t>
            </a:r>
            <a:r>
              <a:rPr lang="en-US" dirty="0"/>
              <a:t>1(6): </a:t>
            </a:r>
            <a:r>
              <a:rPr lang="en-US" dirty="0" smtClean="0"/>
              <a:t>405–422 (Normal, Li-</a:t>
            </a:r>
            <a:r>
              <a:rPr lang="en-US" dirty="0" err="1" smtClean="0"/>
              <a:t>Fraumeni</a:t>
            </a:r>
            <a:r>
              <a:rPr lang="en-US" dirty="0" smtClean="0"/>
              <a:t>, &amp; LF-Like)  3 people, 4 replicates, </a:t>
            </a:r>
            <a:r>
              <a:rPr lang="en-US" dirty="0"/>
              <a:t>2 tissues (Breast epithelial and stromal </a:t>
            </a:r>
            <a:r>
              <a:rPr lang="en-US" dirty="0" smtClean="0"/>
              <a:t>cells)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183" y="573351"/>
            <a:ext cx="9163050" cy="6347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513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613" y="67355"/>
            <a:ext cx="9163050" cy="665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928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3523</TotalTime>
  <Words>528</Words>
  <Application>Microsoft Office PowerPoint</Application>
  <PresentationFormat>On-screen Show (4:3)</PresentationFormat>
  <Paragraphs>130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dNTP Supply Gene Expression Patterns in Microarrays after P53 Loss  Tom Radivoyevitch  Collaborative work with: John Pink, Charles  Kunos, Gina Ferris, Ian Lent, Mark Jackson, Damian Junk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CWRU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Pink</dc:creator>
  <cp:lastModifiedBy>radivot</cp:lastModifiedBy>
  <cp:revision>139</cp:revision>
  <dcterms:created xsi:type="dcterms:W3CDTF">2011-08-25T16:31:33Z</dcterms:created>
  <dcterms:modified xsi:type="dcterms:W3CDTF">2011-11-03T18:21:35Z</dcterms:modified>
</cp:coreProperties>
</file>