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sldIdLst>
    <p:sldId id="256" r:id="rId2"/>
    <p:sldId id="271" r:id="rId3"/>
    <p:sldId id="294" r:id="rId4"/>
    <p:sldId id="262" r:id="rId5"/>
    <p:sldId id="263" r:id="rId6"/>
    <p:sldId id="303" r:id="rId7"/>
    <p:sldId id="305" r:id="rId8"/>
    <p:sldId id="297" r:id="rId9"/>
    <p:sldId id="302" r:id="rId10"/>
    <p:sldId id="293" r:id="rId11"/>
    <p:sldId id="306" r:id="rId12"/>
    <p:sldId id="269" r:id="rId13"/>
    <p:sldId id="268" r:id="rId14"/>
    <p:sldId id="266" r:id="rId15"/>
    <p:sldId id="264" r:id="rId16"/>
    <p:sldId id="286" r:id="rId17"/>
    <p:sldId id="287" r:id="rId18"/>
    <p:sldId id="309" r:id="rId19"/>
    <p:sldId id="288" r:id="rId20"/>
    <p:sldId id="289" r:id="rId21"/>
    <p:sldId id="270" r:id="rId22"/>
    <p:sldId id="299" r:id="rId23"/>
    <p:sldId id="295" r:id="rId24"/>
    <p:sldId id="296" r:id="rId25"/>
    <p:sldId id="285" r:id="rId26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F0"/>
    <a:srgbClr val="184C8C"/>
    <a:srgbClr val="123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1" autoAdjust="0"/>
    <p:restoredTop sz="94660"/>
  </p:normalViewPr>
  <p:slideViewPr>
    <p:cSldViewPr>
      <p:cViewPr varScale="1">
        <p:scale>
          <a:sx n="94" d="100"/>
          <a:sy n="94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23A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4" name="Picture 24" descr="caseccc_stacke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8913"/>
            <a:ext cx="327660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9"/>
          <p:cNvSpPr>
            <a:spLocks noChangeArrowheads="1"/>
          </p:cNvSpPr>
          <p:nvPr userDrawn="1"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19800"/>
            <a:ext cx="18954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UHCMC_ICC colo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835650"/>
            <a:ext cx="1600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NCI_ver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304800"/>
            <a:ext cx="714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cwru formal logo blue no ta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5943600"/>
            <a:ext cx="24352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4724400"/>
          </a:xfrm>
          <a:noFill/>
        </p:spPr>
        <p:txBody>
          <a:bodyPr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152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123A5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458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381750"/>
            <a:ext cx="4495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3" name="Picture 16" descr="caseccc_stacke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6172200"/>
            <a:ext cx="167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3.emf"/><Relationship Id="rId7" Type="http://schemas.openxmlformats.org/officeDocument/2006/relationships/oleObject" Target="../embeddings/oleObject6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1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?term=%22Hornby%20DP%22%5bAuthor%5d" TargetMode="External"/><Relationship Id="rId3" Type="http://schemas.openxmlformats.org/officeDocument/2006/relationships/hyperlink" Target="http://www.ncbi.nlm.nih.gov/pubmed?term=%22Zhou%20L%22%5bAuthor%5d" TargetMode="External"/><Relationship Id="rId7" Type="http://schemas.openxmlformats.org/officeDocument/2006/relationships/hyperlink" Target="http://www.ncbi.nlm.nih.gov/pubmed?term=%22Hurd%20PJ%22%5bAuthor%5d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Dickman%20MJ%22%5bAuthor%5d" TargetMode="External"/><Relationship Id="rId5" Type="http://schemas.openxmlformats.org/officeDocument/2006/relationships/hyperlink" Target="http://www.ncbi.nlm.nih.gov/pubmed?term=%22Connolly%20BA%22%5bAuthor%5d" TargetMode="External"/><Relationship Id="rId4" Type="http://schemas.openxmlformats.org/officeDocument/2006/relationships/hyperlink" Target="http://www.ncbi.nlm.nih.gov/pubmed?term=%22Cheng%20X%22%5bAuthor%5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458200" cy="47244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Mathematical Models of dNTP Supply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 smtClean="0"/>
              <a:t>Tom Radivoyevitch, PhD</a:t>
            </a:r>
            <a:br>
              <a:rPr lang="en-US" sz="2900" dirty="0" smtClean="0"/>
            </a:br>
            <a:r>
              <a:rPr lang="en-US" sz="2900" dirty="0" smtClean="0"/>
              <a:t>Assistant Professor </a:t>
            </a:r>
            <a:br>
              <a:rPr lang="en-US" sz="2900" dirty="0" smtClean="0"/>
            </a:br>
            <a:r>
              <a:rPr lang="en-US" sz="2900" dirty="0" smtClean="0"/>
              <a:t>Epidemiology and Biostatistics </a:t>
            </a:r>
            <a:br>
              <a:rPr lang="en-US" sz="2900" dirty="0" smtClean="0"/>
            </a:br>
            <a:r>
              <a:rPr lang="en-US" sz="2900" dirty="0" smtClean="0"/>
              <a:t/>
            </a:r>
            <a:br>
              <a:rPr lang="en-US" sz="2900" dirty="0" smtClean="0"/>
            </a:br>
            <a:r>
              <a:rPr lang="en-US" sz="2900" dirty="0" smtClean="0"/>
              <a:t>CCCC Developmental Therapeutics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FdC</a:t>
            </a:r>
            <a:endParaRPr lang="en-US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14450"/>
            <a:ext cx="66579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7600"/>
            <a:ext cx="29813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SimSun" pitchFamily="2" charset="-122"/>
                <a:cs typeface="Arial" charset="0"/>
              </a:rPr>
              <a:t>dNTP Supply </a:t>
            </a:r>
            <a:endParaRPr lang="en-US" dirty="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841500" y="176053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183"/>
          <p:cNvSpPr>
            <a:spLocks noChangeArrowheads="1"/>
          </p:cNvSpPr>
          <p:nvPr/>
        </p:nvSpPr>
        <p:spPr bwMode="auto">
          <a:xfrm>
            <a:off x="3276600" y="61722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ea typeface="SimSun" pitchFamily="2" charset="-122"/>
                <a:cs typeface="Arial" charset="0"/>
              </a:rPr>
              <a:t>Many anticancer </a:t>
            </a:r>
            <a:r>
              <a:rPr lang="en-US" sz="1400" dirty="0" smtClean="0">
                <a:ea typeface="SimSun" pitchFamily="2" charset="-122"/>
                <a:cs typeface="Arial" charset="0"/>
              </a:rPr>
              <a:t>agents </a:t>
            </a:r>
            <a:r>
              <a:rPr lang="en-US" sz="1400" dirty="0">
                <a:ea typeface="SimSun" pitchFamily="2" charset="-122"/>
                <a:cs typeface="Arial" charset="0"/>
              </a:rPr>
              <a:t>target or traverse this system.   </a:t>
            </a:r>
          </a:p>
        </p:txBody>
      </p:sp>
      <p:sp>
        <p:nvSpPr>
          <p:cNvPr id="6149" name="Oval 104"/>
          <p:cNvSpPr>
            <a:spLocks noChangeArrowheads="1"/>
          </p:cNvSpPr>
          <p:nvPr/>
        </p:nvSpPr>
        <p:spPr bwMode="auto">
          <a:xfrm>
            <a:off x="3824288" y="1554163"/>
            <a:ext cx="1952625" cy="1943100"/>
          </a:xfrm>
          <a:prstGeom prst="ellipse">
            <a:avLst/>
          </a:prstGeom>
          <a:solidFill>
            <a:srgbClr val="3366FF">
              <a:alpha val="1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924050" y="34258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UDP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866900" y="279717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CDP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870075" y="22050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GDP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1860550" y="17081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ADP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3357563" y="33226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dTTP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3286125" y="27797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dCTP</a:t>
            </a:r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3248025" y="22415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dGTP</a:t>
            </a:r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3271838" y="18256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dATP</a:t>
            </a:r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2343150" y="29432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2343150" y="23336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>
            <a:off x="2343150" y="18764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3087688" y="4406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</a:t>
            </a:r>
          </a:p>
        </p:txBody>
      </p:sp>
      <p:sp>
        <p:nvSpPr>
          <p:cNvPr id="6162" name="Text Box 15"/>
          <p:cNvSpPr txBox="1">
            <a:spLocks noChangeArrowheads="1"/>
          </p:cNvSpPr>
          <p:nvPr/>
        </p:nvSpPr>
        <p:spPr bwMode="auto">
          <a:xfrm>
            <a:off x="2633663" y="31765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</a:t>
            </a:r>
          </a:p>
        </p:txBody>
      </p:sp>
      <p:sp>
        <p:nvSpPr>
          <p:cNvPr id="6163" name="Text Box 16"/>
          <p:cNvSpPr txBox="1">
            <a:spLocks noChangeArrowheads="1"/>
          </p:cNvSpPr>
          <p:nvPr/>
        </p:nvSpPr>
        <p:spPr bwMode="auto">
          <a:xfrm>
            <a:off x="2628900" y="24971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</a:t>
            </a:r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>
            <a:off x="2628900" y="20669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</a:t>
            </a:r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 flipV="1">
            <a:off x="2938463" y="2439988"/>
            <a:ext cx="395287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>
            <a:off x="3779838" y="2039938"/>
            <a:ext cx="1001712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V="1">
            <a:off x="3609975" y="2527300"/>
            <a:ext cx="1143000" cy="806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738688" y="23050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DNA</a:t>
            </a:r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3779838" y="2409825"/>
            <a:ext cx="1001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 flipV="1">
            <a:off x="3779838" y="2457450"/>
            <a:ext cx="1001712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 flipH="1">
            <a:off x="1819275" y="3659188"/>
            <a:ext cx="37147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2052638" y="41624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dUMP</a:t>
            </a:r>
          </a:p>
        </p:txBody>
      </p:sp>
      <p:sp>
        <p:nvSpPr>
          <p:cNvPr id="6173" name="Text Box 28"/>
          <p:cNvSpPr txBox="1">
            <a:spLocks noChangeArrowheads="1"/>
          </p:cNvSpPr>
          <p:nvPr/>
        </p:nvSpPr>
        <p:spPr bwMode="auto">
          <a:xfrm>
            <a:off x="2833688" y="4567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</a:t>
            </a:r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 flipV="1">
            <a:off x="2562225" y="3597275"/>
            <a:ext cx="877888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3"/>
          <p:cNvSpPr>
            <a:spLocks noChangeShapeType="1"/>
          </p:cNvSpPr>
          <p:nvPr/>
        </p:nvSpPr>
        <p:spPr bwMode="auto">
          <a:xfrm flipV="1">
            <a:off x="3352800" y="3597275"/>
            <a:ext cx="285750" cy="879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Text Box 35"/>
          <p:cNvSpPr txBox="1">
            <a:spLocks noChangeArrowheads="1"/>
          </p:cNvSpPr>
          <p:nvPr/>
        </p:nvSpPr>
        <p:spPr bwMode="auto">
          <a:xfrm>
            <a:off x="2679700" y="40132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TS</a:t>
            </a:r>
            <a:endParaRPr lang="en-US" sz="1000" baseline="-25000"/>
          </a:p>
        </p:txBody>
      </p:sp>
      <p:sp>
        <p:nvSpPr>
          <p:cNvPr id="6177" name="Line 37"/>
          <p:cNvSpPr>
            <a:spLocks noChangeShapeType="1"/>
          </p:cNvSpPr>
          <p:nvPr/>
        </p:nvSpPr>
        <p:spPr bwMode="auto">
          <a:xfrm flipH="1">
            <a:off x="2527300" y="3049588"/>
            <a:ext cx="930275" cy="1112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2544763" y="3522663"/>
            <a:ext cx="5397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DCTD</a:t>
            </a:r>
            <a:endParaRPr lang="en-US" sz="900" baseline="-25000"/>
          </a:p>
        </p:txBody>
      </p:sp>
      <p:sp>
        <p:nvSpPr>
          <p:cNvPr id="6179" name="Text Box 40"/>
          <p:cNvSpPr txBox="1">
            <a:spLocks noChangeArrowheads="1"/>
          </p:cNvSpPr>
          <p:nvPr/>
        </p:nvSpPr>
        <p:spPr bwMode="auto">
          <a:xfrm rot="-1592059">
            <a:off x="2852738" y="2366963"/>
            <a:ext cx="442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dCK</a:t>
            </a:r>
            <a:endParaRPr lang="en-US" sz="1000" baseline="-25000"/>
          </a:p>
        </p:txBody>
      </p:sp>
      <p:sp>
        <p:nvSpPr>
          <p:cNvPr id="6180" name="Freeform 42"/>
          <p:cNvSpPr>
            <a:spLocks/>
          </p:cNvSpPr>
          <p:nvPr/>
        </p:nvSpPr>
        <p:spPr bwMode="auto">
          <a:xfrm>
            <a:off x="1668463" y="1408113"/>
            <a:ext cx="1003300" cy="2771775"/>
          </a:xfrm>
          <a:custGeom>
            <a:avLst/>
            <a:gdLst>
              <a:gd name="T0" fmla="*/ 2147483647 w 632"/>
              <a:gd name="T1" fmla="*/ 2147483647 h 2430"/>
              <a:gd name="T2" fmla="*/ 2147483647 w 632"/>
              <a:gd name="T3" fmla="*/ 2147483647 h 2430"/>
              <a:gd name="T4" fmla="*/ 2147483647 w 632"/>
              <a:gd name="T5" fmla="*/ 2147483647 h 2430"/>
              <a:gd name="T6" fmla="*/ 2147483647 w 632"/>
              <a:gd name="T7" fmla="*/ 2147483647 h 2430"/>
              <a:gd name="T8" fmla="*/ 2147483647 w 632"/>
              <a:gd name="T9" fmla="*/ 2147483647 h 2430"/>
              <a:gd name="T10" fmla="*/ 2147483647 w 632"/>
              <a:gd name="T11" fmla="*/ 2147483647 h 2430"/>
              <a:gd name="T12" fmla="*/ 2147483647 w 632"/>
              <a:gd name="T13" fmla="*/ 2147483647 h 2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2"/>
              <a:gd name="T22" fmla="*/ 0 h 2430"/>
              <a:gd name="T23" fmla="*/ 632 w 632"/>
              <a:gd name="T24" fmla="*/ 2430 h 2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2" h="2430">
                <a:moveTo>
                  <a:pt x="467" y="298"/>
                </a:moveTo>
                <a:cubicBezTo>
                  <a:pt x="455" y="584"/>
                  <a:pt x="535" y="1726"/>
                  <a:pt x="467" y="2016"/>
                </a:cubicBezTo>
                <a:cubicBezTo>
                  <a:pt x="399" y="2306"/>
                  <a:pt x="112" y="2008"/>
                  <a:pt x="56" y="2040"/>
                </a:cubicBezTo>
                <a:cubicBezTo>
                  <a:pt x="0" y="2072"/>
                  <a:pt x="44" y="2197"/>
                  <a:pt x="129" y="2209"/>
                </a:cubicBezTo>
                <a:cubicBezTo>
                  <a:pt x="214" y="2221"/>
                  <a:pt x="496" y="2430"/>
                  <a:pt x="564" y="2112"/>
                </a:cubicBezTo>
                <a:cubicBezTo>
                  <a:pt x="632" y="1794"/>
                  <a:pt x="556" y="596"/>
                  <a:pt x="540" y="298"/>
                </a:cubicBezTo>
                <a:cubicBezTo>
                  <a:pt x="524" y="0"/>
                  <a:pt x="479" y="12"/>
                  <a:pt x="467" y="29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81" name="Group 115"/>
          <p:cNvGrpSpPr>
            <a:grpSpLocks/>
          </p:cNvGrpSpPr>
          <p:nvPr/>
        </p:nvGrpSpPr>
        <p:grpSpPr bwMode="auto">
          <a:xfrm>
            <a:off x="4176713" y="1433513"/>
            <a:ext cx="244475" cy="1900237"/>
            <a:chOff x="2394" y="1016"/>
            <a:chExt cx="154" cy="1101"/>
          </a:xfrm>
        </p:grpSpPr>
        <p:sp>
          <p:nvSpPr>
            <p:cNvPr id="6273" name="Text Box 39"/>
            <p:cNvSpPr txBox="1">
              <a:spLocks noChangeArrowheads="1"/>
            </p:cNvSpPr>
            <p:nvPr/>
          </p:nvSpPr>
          <p:spPr bwMode="auto">
            <a:xfrm rot="-5400000">
              <a:off x="1986" y="1424"/>
              <a:ext cx="9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DNA polymerase</a:t>
              </a:r>
            </a:p>
          </p:txBody>
        </p:sp>
        <p:sp>
          <p:nvSpPr>
            <p:cNvPr id="6274" name="Freeform 44"/>
            <p:cNvSpPr>
              <a:spLocks/>
            </p:cNvSpPr>
            <p:nvPr/>
          </p:nvSpPr>
          <p:spPr bwMode="auto">
            <a:xfrm>
              <a:off x="2406" y="1174"/>
              <a:ext cx="133" cy="943"/>
            </a:xfrm>
            <a:custGeom>
              <a:avLst/>
              <a:gdLst>
                <a:gd name="T0" fmla="*/ 2 w 161"/>
                <a:gd name="T1" fmla="*/ 118 h 943"/>
                <a:gd name="T2" fmla="*/ 2 w 161"/>
                <a:gd name="T3" fmla="*/ 822 h 943"/>
                <a:gd name="T4" fmla="*/ 2 w 161"/>
                <a:gd name="T5" fmla="*/ 826 h 943"/>
                <a:gd name="T6" fmla="*/ 2 w 161"/>
                <a:gd name="T7" fmla="*/ 118 h 943"/>
                <a:gd name="T8" fmla="*/ 2 w 161"/>
                <a:gd name="T9" fmla="*/ 118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2" name="Line 45"/>
          <p:cNvSpPr>
            <a:spLocks noChangeShapeType="1"/>
          </p:cNvSpPr>
          <p:nvPr/>
        </p:nvSpPr>
        <p:spPr bwMode="auto">
          <a:xfrm flipH="1" flipV="1">
            <a:off x="2487613" y="4371975"/>
            <a:ext cx="500062" cy="230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83" name="Group 126"/>
          <p:cNvGrpSpPr>
            <a:grpSpLocks/>
          </p:cNvGrpSpPr>
          <p:nvPr/>
        </p:nvGrpSpPr>
        <p:grpSpPr bwMode="auto">
          <a:xfrm>
            <a:off x="2606675" y="4179888"/>
            <a:ext cx="1268413" cy="244475"/>
            <a:chOff x="1405" y="2650"/>
            <a:chExt cx="799" cy="154"/>
          </a:xfrm>
        </p:grpSpPr>
        <p:sp>
          <p:nvSpPr>
            <p:cNvPr id="6271" name="Text Box 34"/>
            <p:cNvSpPr txBox="1">
              <a:spLocks noChangeArrowheads="1"/>
            </p:cNvSpPr>
            <p:nvPr/>
          </p:nvSpPr>
          <p:spPr bwMode="auto">
            <a:xfrm rot="-1173211">
              <a:off x="1692" y="2650"/>
              <a:ext cx="3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TK1</a:t>
              </a:r>
              <a:endParaRPr lang="en-US" sz="1000" baseline="-25000"/>
            </a:p>
          </p:txBody>
        </p:sp>
        <p:sp>
          <p:nvSpPr>
            <p:cNvPr id="6272" name="Freeform 46"/>
            <p:cNvSpPr>
              <a:spLocks/>
            </p:cNvSpPr>
            <p:nvPr/>
          </p:nvSpPr>
          <p:spPr bwMode="auto">
            <a:xfrm rot="-1232399">
              <a:off x="1405" y="2679"/>
              <a:ext cx="799" cy="121"/>
            </a:xfrm>
            <a:custGeom>
              <a:avLst/>
              <a:gdLst>
                <a:gd name="T0" fmla="*/ 2147483647 w 161"/>
                <a:gd name="T1" fmla="*/ 0 h 943"/>
                <a:gd name="T2" fmla="*/ 2147483647 w 161"/>
                <a:gd name="T3" fmla="*/ 0 h 943"/>
                <a:gd name="T4" fmla="*/ 2147483647 w 161"/>
                <a:gd name="T5" fmla="*/ 0 h 943"/>
                <a:gd name="T6" fmla="*/ 2147483647 w 161"/>
                <a:gd name="T7" fmla="*/ 0 h 943"/>
                <a:gd name="T8" fmla="*/ 2147483647 w 161"/>
                <a:gd name="T9" fmla="*/ 0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4" name="Freeform 47"/>
          <p:cNvSpPr>
            <a:spLocks/>
          </p:cNvSpPr>
          <p:nvPr/>
        </p:nvSpPr>
        <p:spPr bwMode="auto">
          <a:xfrm>
            <a:off x="3159125" y="2847975"/>
            <a:ext cx="4738688" cy="3011488"/>
          </a:xfrm>
          <a:custGeom>
            <a:avLst/>
            <a:gdLst>
              <a:gd name="T0" fmla="*/ 2147483647 w 2985"/>
              <a:gd name="T1" fmla="*/ 2147483647 h 1897"/>
              <a:gd name="T2" fmla="*/ 2147483647 w 2985"/>
              <a:gd name="T3" fmla="*/ 2147483647 h 1897"/>
              <a:gd name="T4" fmla="*/ 2147483647 w 2985"/>
              <a:gd name="T5" fmla="*/ 2147483647 h 1897"/>
              <a:gd name="T6" fmla="*/ 2147483647 w 2985"/>
              <a:gd name="T7" fmla="*/ 2147483647 h 1897"/>
              <a:gd name="T8" fmla="*/ 2147483647 w 2985"/>
              <a:gd name="T9" fmla="*/ 2147483647 h 1897"/>
              <a:gd name="T10" fmla="*/ 2147483647 w 2985"/>
              <a:gd name="T11" fmla="*/ 2147483647 h 1897"/>
              <a:gd name="T12" fmla="*/ 2147483647 w 2985"/>
              <a:gd name="T13" fmla="*/ 2147483647 h 1897"/>
              <a:gd name="T14" fmla="*/ 2147483647 w 2985"/>
              <a:gd name="T15" fmla="*/ 2147483647 h 18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85"/>
              <a:gd name="T25" fmla="*/ 0 h 1897"/>
              <a:gd name="T26" fmla="*/ 2985 w 2985"/>
              <a:gd name="T27" fmla="*/ 1897 h 18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85" h="1897">
                <a:moveTo>
                  <a:pt x="2951" y="1675"/>
                </a:moveTo>
                <a:cubicBezTo>
                  <a:pt x="2520" y="1691"/>
                  <a:pt x="730" y="1897"/>
                  <a:pt x="365" y="1765"/>
                </a:cubicBezTo>
                <a:cubicBezTo>
                  <a:pt x="0" y="1633"/>
                  <a:pt x="580" y="1105"/>
                  <a:pt x="759" y="886"/>
                </a:cubicBezTo>
                <a:cubicBezTo>
                  <a:pt x="938" y="667"/>
                  <a:pt x="1285" y="590"/>
                  <a:pt x="1442" y="451"/>
                </a:cubicBezTo>
                <a:cubicBezTo>
                  <a:pt x="1599" y="312"/>
                  <a:pt x="1537" y="102"/>
                  <a:pt x="1703" y="52"/>
                </a:cubicBezTo>
                <a:cubicBezTo>
                  <a:pt x="1869" y="1"/>
                  <a:pt x="2238" y="0"/>
                  <a:pt x="2438" y="145"/>
                </a:cubicBezTo>
                <a:cubicBezTo>
                  <a:pt x="2638" y="290"/>
                  <a:pt x="2815" y="669"/>
                  <a:pt x="2900" y="922"/>
                </a:cubicBezTo>
                <a:cubicBezTo>
                  <a:pt x="2985" y="1176"/>
                  <a:pt x="2940" y="1513"/>
                  <a:pt x="2950" y="1669"/>
                </a:cubicBezTo>
              </a:path>
            </a:pathLst>
          </a:custGeom>
          <a:solidFill>
            <a:srgbClr val="80008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Freeform 48"/>
          <p:cNvSpPr>
            <a:spLocks/>
          </p:cNvSpPr>
          <p:nvPr/>
        </p:nvSpPr>
        <p:spPr bwMode="auto">
          <a:xfrm>
            <a:off x="3657600" y="3082925"/>
            <a:ext cx="4081463" cy="2566988"/>
          </a:xfrm>
          <a:custGeom>
            <a:avLst/>
            <a:gdLst>
              <a:gd name="T0" fmla="*/ 2147483647 w 2571"/>
              <a:gd name="T1" fmla="*/ 2147483647 h 1617"/>
              <a:gd name="T2" fmla="*/ 2147483647 w 2571"/>
              <a:gd name="T3" fmla="*/ 2147483647 h 1617"/>
              <a:gd name="T4" fmla="*/ 2147483647 w 2571"/>
              <a:gd name="T5" fmla="*/ 2147483647 h 1617"/>
              <a:gd name="T6" fmla="*/ 2147483647 w 2571"/>
              <a:gd name="T7" fmla="*/ 2147483647 h 1617"/>
              <a:gd name="T8" fmla="*/ 2147483647 w 2571"/>
              <a:gd name="T9" fmla="*/ 2147483647 h 1617"/>
              <a:gd name="T10" fmla="*/ 2147483647 w 2571"/>
              <a:gd name="T11" fmla="*/ 2147483647 h 1617"/>
              <a:gd name="T12" fmla="*/ 2147483647 w 2571"/>
              <a:gd name="T13" fmla="*/ 2147483647 h 1617"/>
              <a:gd name="T14" fmla="*/ 2147483647 w 2571"/>
              <a:gd name="T15" fmla="*/ 2147483647 h 1617"/>
              <a:gd name="T16" fmla="*/ 2147483647 w 2571"/>
              <a:gd name="T17" fmla="*/ 2147483647 h 1617"/>
              <a:gd name="T18" fmla="*/ 2147483647 w 2571"/>
              <a:gd name="T19" fmla="*/ 2147483647 h 1617"/>
              <a:gd name="T20" fmla="*/ 2147483647 w 2571"/>
              <a:gd name="T21" fmla="*/ 2147483647 h 1617"/>
              <a:gd name="T22" fmla="*/ 2147483647 w 2571"/>
              <a:gd name="T23" fmla="*/ 2147483647 h 1617"/>
              <a:gd name="T24" fmla="*/ 2147483647 w 2571"/>
              <a:gd name="T25" fmla="*/ 2147483647 h 1617"/>
              <a:gd name="T26" fmla="*/ 2147483647 w 2571"/>
              <a:gd name="T27" fmla="*/ 2147483647 h 1617"/>
              <a:gd name="T28" fmla="*/ 2147483647 w 2571"/>
              <a:gd name="T29" fmla="*/ 2147483647 h 1617"/>
              <a:gd name="T30" fmla="*/ 2147483647 w 2571"/>
              <a:gd name="T31" fmla="*/ 2147483647 h 1617"/>
              <a:gd name="T32" fmla="*/ 2147483647 w 2571"/>
              <a:gd name="T33" fmla="*/ 2147483647 h 1617"/>
              <a:gd name="T34" fmla="*/ 2147483647 w 2571"/>
              <a:gd name="T35" fmla="*/ 2147483647 h 1617"/>
              <a:gd name="T36" fmla="*/ 2147483647 w 2571"/>
              <a:gd name="T37" fmla="*/ 2147483647 h 1617"/>
              <a:gd name="T38" fmla="*/ 2147483647 w 2571"/>
              <a:gd name="T39" fmla="*/ 2147483647 h 1617"/>
              <a:gd name="T40" fmla="*/ 2147483647 w 2571"/>
              <a:gd name="T41" fmla="*/ 2147483647 h 1617"/>
              <a:gd name="T42" fmla="*/ 2147483647 w 2571"/>
              <a:gd name="T43" fmla="*/ 2147483647 h 1617"/>
              <a:gd name="T44" fmla="*/ 2147483647 w 2571"/>
              <a:gd name="T45" fmla="*/ 2147483647 h 1617"/>
              <a:gd name="T46" fmla="*/ 2147483647 w 2571"/>
              <a:gd name="T47" fmla="*/ 2147483647 h 1617"/>
              <a:gd name="T48" fmla="*/ 2147483647 w 2571"/>
              <a:gd name="T49" fmla="*/ 2147483647 h 16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71"/>
              <a:gd name="T76" fmla="*/ 0 h 1617"/>
              <a:gd name="T77" fmla="*/ 2571 w 2571"/>
              <a:gd name="T78" fmla="*/ 1617 h 16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71" h="1617">
                <a:moveTo>
                  <a:pt x="2571" y="1413"/>
                </a:moveTo>
                <a:cubicBezTo>
                  <a:pt x="2501" y="1429"/>
                  <a:pt x="2405" y="1480"/>
                  <a:pt x="2151" y="1509"/>
                </a:cubicBezTo>
                <a:cubicBezTo>
                  <a:pt x="1897" y="1538"/>
                  <a:pt x="1382" y="1580"/>
                  <a:pt x="1047" y="1587"/>
                </a:cubicBezTo>
                <a:cubicBezTo>
                  <a:pt x="712" y="1594"/>
                  <a:pt x="282" y="1617"/>
                  <a:pt x="141" y="1551"/>
                </a:cubicBezTo>
                <a:cubicBezTo>
                  <a:pt x="0" y="1485"/>
                  <a:pt x="189" y="1272"/>
                  <a:pt x="199" y="1193"/>
                </a:cubicBezTo>
                <a:cubicBezTo>
                  <a:pt x="209" y="1114"/>
                  <a:pt x="165" y="1079"/>
                  <a:pt x="199" y="1078"/>
                </a:cubicBezTo>
                <a:cubicBezTo>
                  <a:pt x="233" y="1077"/>
                  <a:pt x="379" y="1215"/>
                  <a:pt x="403" y="1187"/>
                </a:cubicBezTo>
                <a:cubicBezTo>
                  <a:pt x="427" y="1159"/>
                  <a:pt x="311" y="947"/>
                  <a:pt x="346" y="912"/>
                </a:cubicBezTo>
                <a:cubicBezTo>
                  <a:pt x="381" y="877"/>
                  <a:pt x="575" y="1009"/>
                  <a:pt x="615" y="976"/>
                </a:cubicBezTo>
                <a:cubicBezTo>
                  <a:pt x="655" y="943"/>
                  <a:pt x="551" y="741"/>
                  <a:pt x="589" y="713"/>
                </a:cubicBezTo>
                <a:cubicBezTo>
                  <a:pt x="627" y="685"/>
                  <a:pt x="800" y="829"/>
                  <a:pt x="845" y="809"/>
                </a:cubicBezTo>
                <a:cubicBezTo>
                  <a:pt x="890" y="789"/>
                  <a:pt x="812" y="623"/>
                  <a:pt x="858" y="592"/>
                </a:cubicBezTo>
                <a:cubicBezTo>
                  <a:pt x="904" y="561"/>
                  <a:pt x="1074" y="661"/>
                  <a:pt x="1120" y="624"/>
                </a:cubicBezTo>
                <a:cubicBezTo>
                  <a:pt x="1166" y="587"/>
                  <a:pt x="1083" y="410"/>
                  <a:pt x="1133" y="368"/>
                </a:cubicBezTo>
                <a:cubicBezTo>
                  <a:pt x="1183" y="326"/>
                  <a:pt x="1396" y="413"/>
                  <a:pt x="1421" y="374"/>
                </a:cubicBezTo>
                <a:cubicBezTo>
                  <a:pt x="1446" y="335"/>
                  <a:pt x="1261" y="197"/>
                  <a:pt x="1286" y="135"/>
                </a:cubicBezTo>
                <a:cubicBezTo>
                  <a:pt x="1311" y="73"/>
                  <a:pt x="1462" y="0"/>
                  <a:pt x="1574" y="1"/>
                </a:cubicBezTo>
                <a:cubicBezTo>
                  <a:pt x="1686" y="2"/>
                  <a:pt x="1808" y="10"/>
                  <a:pt x="1958" y="141"/>
                </a:cubicBezTo>
                <a:cubicBezTo>
                  <a:pt x="2108" y="272"/>
                  <a:pt x="2404" y="658"/>
                  <a:pt x="2476" y="788"/>
                </a:cubicBezTo>
                <a:cubicBezTo>
                  <a:pt x="2548" y="918"/>
                  <a:pt x="2383" y="878"/>
                  <a:pt x="2393" y="922"/>
                </a:cubicBezTo>
                <a:cubicBezTo>
                  <a:pt x="2403" y="966"/>
                  <a:pt x="2527" y="1020"/>
                  <a:pt x="2534" y="1050"/>
                </a:cubicBezTo>
                <a:cubicBezTo>
                  <a:pt x="2541" y="1080"/>
                  <a:pt x="2437" y="1074"/>
                  <a:pt x="2438" y="1101"/>
                </a:cubicBezTo>
                <a:cubicBezTo>
                  <a:pt x="2439" y="1128"/>
                  <a:pt x="2541" y="1182"/>
                  <a:pt x="2540" y="1210"/>
                </a:cubicBezTo>
                <a:cubicBezTo>
                  <a:pt x="2539" y="1238"/>
                  <a:pt x="2429" y="1235"/>
                  <a:pt x="2431" y="1268"/>
                </a:cubicBezTo>
                <a:cubicBezTo>
                  <a:pt x="2433" y="1301"/>
                  <a:pt x="2528" y="1380"/>
                  <a:pt x="2553" y="14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Text Box 49"/>
          <p:cNvSpPr txBox="1">
            <a:spLocks noChangeArrowheads="1"/>
          </p:cNvSpPr>
          <p:nvPr/>
        </p:nvSpPr>
        <p:spPr bwMode="auto">
          <a:xfrm>
            <a:off x="4241800" y="373856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cytosol</a:t>
            </a:r>
          </a:p>
        </p:txBody>
      </p:sp>
      <p:sp>
        <p:nvSpPr>
          <p:cNvPr id="6187" name="Text Box 50"/>
          <p:cNvSpPr txBox="1">
            <a:spLocks noChangeArrowheads="1"/>
          </p:cNvSpPr>
          <p:nvPr/>
        </p:nvSpPr>
        <p:spPr bwMode="auto">
          <a:xfrm>
            <a:off x="5662613" y="3168650"/>
            <a:ext cx="1112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mitochondria</a:t>
            </a:r>
          </a:p>
        </p:txBody>
      </p:sp>
      <p:sp>
        <p:nvSpPr>
          <p:cNvPr id="6188" name="Text Box 51"/>
          <p:cNvSpPr txBox="1">
            <a:spLocks noChangeArrowheads="1"/>
          </p:cNvSpPr>
          <p:nvPr/>
        </p:nvSpPr>
        <p:spPr bwMode="auto">
          <a:xfrm>
            <a:off x="5283200" y="496887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</a:t>
            </a:r>
          </a:p>
        </p:txBody>
      </p:sp>
      <p:sp>
        <p:nvSpPr>
          <p:cNvPr id="6189" name="Text Box 52"/>
          <p:cNvSpPr txBox="1">
            <a:spLocks noChangeArrowheads="1"/>
          </p:cNvSpPr>
          <p:nvPr/>
        </p:nvSpPr>
        <p:spPr bwMode="auto">
          <a:xfrm>
            <a:off x="5245100" y="47053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</a:t>
            </a:r>
          </a:p>
        </p:txBody>
      </p:sp>
      <p:sp>
        <p:nvSpPr>
          <p:cNvPr id="6190" name="Text Box 53"/>
          <p:cNvSpPr txBox="1">
            <a:spLocks noChangeArrowheads="1"/>
          </p:cNvSpPr>
          <p:nvPr/>
        </p:nvSpPr>
        <p:spPr bwMode="auto">
          <a:xfrm>
            <a:off x="5149850" y="44307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</a:t>
            </a:r>
          </a:p>
        </p:txBody>
      </p:sp>
      <p:sp>
        <p:nvSpPr>
          <p:cNvPr id="6191" name="Text Box 54"/>
          <p:cNvSpPr txBox="1">
            <a:spLocks noChangeArrowheads="1"/>
          </p:cNvSpPr>
          <p:nvPr/>
        </p:nvSpPr>
        <p:spPr bwMode="auto">
          <a:xfrm>
            <a:off x="5162550" y="41290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</a:t>
            </a:r>
          </a:p>
        </p:txBody>
      </p:sp>
      <p:sp>
        <p:nvSpPr>
          <p:cNvPr id="6192" name="Line 55"/>
          <p:cNvSpPr>
            <a:spLocks noChangeShapeType="1"/>
          </p:cNvSpPr>
          <p:nvPr/>
        </p:nvSpPr>
        <p:spPr bwMode="auto">
          <a:xfrm>
            <a:off x="3638550" y="4859338"/>
            <a:ext cx="1644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6"/>
          <p:cNvSpPr>
            <a:spLocks noChangeShapeType="1"/>
          </p:cNvSpPr>
          <p:nvPr/>
        </p:nvSpPr>
        <p:spPr bwMode="auto">
          <a:xfrm>
            <a:off x="3481388" y="5127625"/>
            <a:ext cx="1801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7"/>
          <p:cNvSpPr>
            <a:spLocks noChangeShapeType="1"/>
          </p:cNvSpPr>
          <p:nvPr/>
        </p:nvSpPr>
        <p:spPr bwMode="auto">
          <a:xfrm>
            <a:off x="3836988" y="4564063"/>
            <a:ext cx="1408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58"/>
          <p:cNvSpPr>
            <a:spLocks noChangeShapeType="1"/>
          </p:cNvSpPr>
          <p:nvPr/>
        </p:nvSpPr>
        <p:spPr bwMode="auto">
          <a:xfrm>
            <a:off x="4049713" y="4283075"/>
            <a:ext cx="1150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59"/>
          <p:cNvSpPr>
            <a:spLocks noChangeShapeType="1"/>
          </p:cNvSpPr>
          <p:nvPr/>
        </p:nvSpPr>
        <p:spPr bwMode="auto">
          <a:xfrm>
            <a:off x="5584825" y="5127625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60"/>
          <p:cNvSpPr>
            <a:spLocks noChangeShapeType="1"/>
          </p:cNvSpPr>
          <p:nvPr/>
        </p:nvSpPr>
        <p:spPr bwMode="auto">
          <a:xfrm>
            <a:off x="5584825" y="4859338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8" name="Freeform 61"/>
          <p:cNvSpPr>
            <a:spLocks/>
          </p:cNvSpPr>
          <p:nvPr/>
        </p:nvSpPr>
        <p:spPr bwMode="auto">
          <a:xfrm rot="5400000">
            <a:off x="5527675" y="4878388"/>
            <a:ext cx="576263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Text Box 62"/>
          <p:cNvSpPr txBox="1">
            <a:spLocks noChangeArrowheads="1"/>
          </p:cNvSpPr>
          <p:nvPr/>
        </p:nvSpPr>
        <p:spPr bwMode="auto">
          <a:xfrm rot="-5557987">
            <a:off x="5539582" y="4812506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TK2</a:t>
            </a:r>
            <a:endParaRPr lang="en-US" sz="1000" baseline="-25000"/>
          </a:p>
        </p:txBody>
      </p:sp>
      <p:sp>
        <p:nvSpPr>
          <p:cNvPr id="6200" name="Line 63"/>
          <p:cNvSpPr>
            <a:spLocks noChangeShapeType="1"/>
          </p:cNvSpPr>
          <p:nvPr/>
        </p:nvSpPr>
        <p:spPr bwMode="auto">
          <a:xfrm>
            <a:off x="5584825" y="4589463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64"/>
          <p:cNvSpPr>
            <a:spLocks noChangeShapeType="1"/>
          </p:cNvSpPr>
          <p:nvPr/>
        </p:nvSpPr>
        <p:spPr bwMode="auto">
          <a:xfrm>
            <a:off x="5584825" y="4283075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65"/>
          <p:cNvSpPr>
            <a:spLocks/>
          </p:cNvSpPr>
          <p:nvPr/>
        </p:nvSpPr>
        <p:spPr bwMode="auto">
          <a:xfrm rot="5400000">
            <a:off x="5546726" y="4321175"/>
            <a:ext cx="538162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Text Box 66"/>
          <p:cNvSpPr txBox="1">
            <a:spLocks noChangeArrowheads="1"/>
          </p:cNvSpPr>
          <p:nvPr/>
        </p:nvSpPr>
        <p:spPr bwMode="auto">
          <a:xfrm rot="-5557987">
            <a:off x="5553870" y="4275931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dGK</a:t>
            </a:r>
            <a:endParaRPr lang="en-US" sz="1000" baseline="-25000"/>
          </a:p>
        </p:txBody>
      </p:sp>
      <p:sp>
        <p:nvSpPr>
          <p:cNvPr id="6204" name="Text Box 67"/>
          <p:cNvSpPr txBox="1">
            <a:spLocks noChangeArrowheads="1"/>
          </p:cNvSpPr>
          <p:nvPr/>
        </p:nvSpPr>
        <p:spPr bwMode="auto">
          <a:xfrm>
            <a:off x="6127750" y="49736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dTMP</a:t>
            </a:r>
          </a:p>
        </p:txBody>
      </p:sp>
      <p:sp>
        <p:nvSpPr>
          <p:cNvPr id="6205" name="Text Box 68"/>
          <p:cNvSpPr txBox="1">
            <a:spLocks noChangeArrowheads="1"/>
          </p:cNvSpPr>
          <p:nvPr/>
        </p:nvSpPr>
        <p:spPr bwMode="auto">
          <a:xfrm>
            <a:off x="6122988" y="47371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dCMP</a:t>
            </a:r>
          </a:p>
        </p:txBody>
      </p:sp>
      <p:sp>
        <p:nvSpPr>
          <p:cNvPr id="6206" name="Text Box 69"/>
          <p:cNvSpPr txBox="1">
            <a:spLocks noChangeArrowheads="1"/>
          </p:cNvSpPr>
          <p:nvPr/>
        </p:nvSpPr>
        <p:spPr bwMode="auto">
          <a:xfrm>
            <a:off x="6161088" y="443706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dGMP</a:t>
            </a:r>
          </a:p>
        </p:txBody>
      </p:sp>
      <p:sp>
        <p:nvSpPr>
          <p:cNvPr id="6207" name="Text Box 70"/>
          <p:cNvSpPr txBox="1">
            <a:spLocks noChangeArrowheads="1"/>
          </p:cNvSpPr>
          <p:nvPr/>
        </p:nvSpPr>
        <p:spPr bwMode="auto">
          <a:xfrm>
            <a:off x="6161088" y="41290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dAMP</a:t>
            </a:r>
          </a:p>
        </p:txBody>
      </p:sp>
      <p:sp>
        <p:nvSpPr>
          <p:cNvPr id="6208" name="Line 71"/>
          <p:cNvSpPr>
            <a:spLocks noChangeShapeType="1"/>
          </p:cNvSpPr>
          <p:nvPr/>
        </p:nvSpPr>
        <p:spPr bwMode="auto">
          <a:xfrm>
            <a:off x="6699250" y="4589463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9" name="Text Box 72"/>
          <p:cNvSpPr txBox="1">
            <a:spLocks noChangeArrowheads="1"/>
          </p:cNvSpPr>
          <p:nvPr/>
        </p:nvSpPr>
        <p:spPr bwMode="auto">
          <a:xfrm>
            <a:off x="6853238" y="49799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dTTP</a:t>
            </a:r>
          </a:p>
        </p:txBody>
      </p:sp>
      <p:sp>
        <p:nvSpPr>
          <p:cNvPr id="6210" name="Text Box 73"/>
          <p:cNvSpPr txBox="1">
            <a:spLocks noChangeArrowheads="1"/>
          </p:cNvSpPr>
          <p:nvPr/>
        </p:nvSpPr>
        <p:spPr bwMode="auto">
          <a:xfrm>
            <a:off x="6858000" y="47434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dCTP</a:t>
            </a:r>
          </a:p>
        </p:txBody>
      </p:sp>
      <p:sp>
        <p:nvSpPr>
          <p:cNvPr id="6211" name="Text Box 74"/>
          <p:cNvSpPr txBox="1">
            <a:spLocks noChangeArrowheads="1"/>
          </p:cNvSpPr>
          <p:nvPr/>
        </p:nvSpPr>
        <p:spPr bwMode="auto">
          <a:xfrm>
            <a:off x="6891338" y="444341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dGTP</a:t>
            </a:r>
          </a:p>
        </p:txBody>
      </p:sp>
      <p:sp>
        <p:nvSpPr>
          <p:cNvPr id="6212" name="Text Box 75"/>
          <p:cNvSpPr txBox="1">
            <a:spLocks noChangeArrowheads="1"/>
          </p:cNvSpPr>
          <p:nvPr/>
        </p:nvSpPr>
        <p:spPr bwMode="auto">
          <a:xfrm>
            <a:off x="6891338" y="41354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dATP</a:t>
            </a:r>
          </a:p>
        </p:txBody>
      </p:sp>
      <p:sp>
        <p:nvSpPr>
          <p:cNvPr id="6213" name="Line 76"/>
          <p:cNvSpPr>
            <a:spLocks noChangeShapeType="1"/>
          </p:cNvSpPr>
          <p:nvPr/>
        </p:nvSpPr>
        <p:spPr bwMode="auto">
          <a:xfrm>
            <a:off x="6699250" y="4283075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77"/>
          <p:cNvSpPr>
            <a:spLocks noChangeShapeType="1"/>
          </p:cNvSpPr>
          <p:nvPr/>
        </p:nvSpPr>
        <p:spPr bwMode="auto">
          <a:xfrm>
            <a:off x="6661150" y="4897438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78"/>
          <p:cNvSpPr>
            <a:spLocks noChangeShapeType="1"/>
          </p:cNvSpPr>
          <p:nvPr/>
        </p:nvSpPr>
        <p:spPr bwMode="auto">
          <a:xfrm>
            <a:off x="6661150" y="5127625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6" name="Freeform 79"/>
          <p:cNvSpPr>
            <a:spLocks/>
          </p:cNvSpPr>
          <p:nvPr/>
        </p:nvSpPr>
        <p:spPr bwMode="auto">
          <a:xfrm>
            <a:off x="5584825" y="3860800"/>
            <a:ext cx="538163" cy="230188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Text Box 80"/>
          <p:cNvSpPr txBox="1">
            <a:spLocks noChangeArrowheads="1"/>
          </p:cNvSpPr>
          <p:nvPr/>
        </p:nvSpPr>
        <p:spPr bwMode="auto">
          <a:xfrm>
            <a:off x="5622925" y="3860800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5NT</a:t>
            </a:r>
            <a:endParaRPr lang="en-US" sz="1000" baseline="-25000"/>
          </a:p>
        </p:txBody>
      </p:sp>
      <p:sp>
        <p:nvSpPr>
          <p:cNvPr id="6218" name="Arc 81"/>
          <p:cNvSpPr>
            <a:spLocks/>
          </p:cNvSpPr>
          <p:nvPr/>
        </p:nvSpPr>
        <p:spPr bwMode="auto">
          <a:xfrm>
            <a:off x="5464175" y="4062413"/>
            <a:ext cx="788988" cy="760412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Arc 82"/>
          <p:cNvSpPr>
            <a:spLocks/>
          </p:cNvSpPr>
          <p:nvPr/>
        </p:nvSpPr>
        <p:spPr bwMode="auto">
          <a:xfrm>
            <a:off x="5430838" y="4052888"/>
            <a:ext cx="884237" cy="612775"/>
          </a:xfrm>
          <a:custGeom>
            <a:avLst/>
            <a:gdLst>
              <a:gd name="T0" fmla="*/ 0 w 41407"/>
              <a:gd name="T1" fmla="*/ 2147483647 h 21600"/>
              <a:gd name="T2" fmla="*/ 2147483647 w 41407"/>
              <a:gd name="T3" fmla="*/ 2147483647 h 21600"/>
              <a:gd name="T4" fmla="*/ 2147483647 w 41407"/>
              <a:gd name="T5" fmla="*/ 2147483647 h 21600"/>
              <a:gd name="T6" fmla="*/ 0 60000 65536"/>
              <a:gd name="T7" fmla="*/ 0 60000 65536"/>
              <a:gd name="T8" fmla="*/ 0 60000 65536"/>
              <a:gd name="T9" fmla="*/ 0 w 41407"/>
              <a:gd name="T10" fmla="*/ 0 h 21600"/>
              <a:gd name="T11" fmla="*/ 41407 w 414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07" h="21600" fill="none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</a:path>
              <a:path w="41407" h="21600" stroke="0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  <a:lnTo>
                  <a:pt x="20712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Arc 83"/>
          <p:cNvSpPr>
            <a:spLocks/>
          </p:cNvSpPr>
          <p:nvPr/>
        </p:nvSpPr>
        <p:spPr bwMode="auto">
          <a:xfrm>
            <a:off x="5392738" y="4070350"/>
            <a:ext cx="881062" cy="327025"/>
          </a:xfrm>
          <a:custGeom>
            <a:avLst/>
            <a:gdLst>
              <a:gd name="T0" fmla="*/ 0 w 34078"/>
              <a:gd name="T1" fmla="*/ 2147483647 h 21600"/>
              <a:gd name="T2" fmla="*/ 2147483647 w 34078"/>
              <a:gd name="T3" fmla="*/ 2147483647 h 21600"/>
              <a:gd name="T4" fmla="*/ 2147483647 w 34078"/>
              <a:gd name="T5" fmla="*/ 2147483647 h 21600"/>
              <a:gd name="T6" fmla="*/ 0 60000 65536"/>
              <a:gd name="T7" fmla="*/ 0 60000 65536"/>
              <a:gd name="T8" fmla="*/ 0 60000 65536"/>
              <a:gd name="T9" fmla="*/ 0 w 34078"/>
              <a:gd name="T10" fmla="*/ 0 h 21600"/>
              <a:gd name="T11" fmla="*/ 34078 w 340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78" h="21600" fill="none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</a:path>
              <a:path w="34078" h="21600" stroke="0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  <a:lnTo>
                  <a:pt x="17896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Line 84"/>
          <p:cNvSpPr>
            <a:spLocks noChangeShapeType="1"/>
          </p:cNvSpPr>
          <p:nvPr/>
        </p:nvSpPr>
        <p:spPr bwMode="auto">
          <a:xfrm flipV="1">
            <a:off x="7389813" y="4270375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2" name="Line 85"/>
          <p:cNvSpPr>
            <a:spLocks noChangeShapeType="1"/>
          </p:cNvSpPr>
          <p:nvPr/>
        </p:nvSpPr>
        <p:spPr bwMode="auto">
          <a:xfrm flipV="1">
            <a:off x="7386638" y="4551363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86"/>
          <p:cNvSpPr>
            <a:spLocks noChangeShapeType="1"/>
          </p:cNvSpPr>
          <p:nvPr/>
        </p:nvSpPr>
        <p:spPr bwMode="auto">
          <a:xfrm flipV="1">
            <a:off x="7424738" y="4884738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87"/>
          <p:cNvSpPr>
            <a:spLocks noChangeShapeType="1"/>
          </p:cNvSpPr>
          <p:nvPr/>
        </p:nvSpPr>
        <p:spPr bwMode="auto">
          <a:xfrm flipV="1">
            <a:off x="7389813" y="5114925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5" name="Freeform 88"/>
          <p:cNvSpPr>
            <a:spLocks/>
          </p:cNvSpPr>
          <p:nvPr/>
        </p:nvSpPr>
        <p:spPr bwMode="auto">
          <a:xfrm>
            <a:off x="5584825" y="5281613"/>
            <a:ext cx="538163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Text Box 89"/>
          <p:cNvSpPr txBox="1">
            <a:spLocks noChangeArrowheads="1"/>
          </p:cNvSpPr>
          <p:nvPr/>
        </p:nvSpPr>
        <p:spPr bwMode="auto">
          <a:xfrm>
            <a:off x="5622925" y="5314950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NT2</a:t>
            </a:r>
            <a:endParaRPr lang="en-US" sz="1000" baseline="-25000"/>
          </a:p>
        </p:txBody>
      </p:sp>
      <p:sp>
        <p:nvSpPr>
          <p:cNvPr id="6227" name="Text Box 90"/>
          <p:cNvSpPr txBox="1">
            <a:spLocks noChangeArrowheads="1"/>
          </p:cNvSpPr>
          <p:nvPr/>
        </p:nvSpPr>
        <p:spPr bwMode="auto">
          <a:xfrm>
            <a:off x="7621588" y="385445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cytosol</a:t>
            </a:r>
          </a:p>
        </p:txBody>
      </p:sp>
      <p:sp>
        <p:nvSpPr>
          <p:cNvPr id="6228" name="Arc 91"/>
          <p:cNvSpPr>
            <a:spLocks/>
          </p:cNvSpPr>
          <p:nvPr/>
        </p:nvSpPr>
        <p:spPr bwMode="auto">
          <a:xfrm rot="10800000">
            <a:off x="5457825" y="5030788"/>
            <a:ext cx="857250" cy="327025"/>
          </a:xfrm>
          <a:custGeom>
            <a:avLst/>
            <a:gdLst>
              <a:gd name="T0" fmla="*/ 0 w 33107"/>
              <a:gd name="T1" fmla="*/ 2147483647 h 21600"/>
              <a:gd name="T2" fmla="*/ 2147483647 w 33107"/>
              <a:gd name="T3" fmla="*/ 2147483647 h 21600"/>
              <a:gd name="T4" fmla="*/ 2147483647 w 33107"/>
              <a:gd name="T5" fmla="*/ 2147483647 h 21600"/>
              <a:gd name="T6" fmla="*/ 0 60000 65536"/>
              <a:gd name="T7" fmla="*/ 0 60000 65536"/>
              <a:gd name="T8" fmla="*/ 0 60000 65536"/>
              <a:gd name="T9" fmla="*/ 0 w 33107"/>
              <a:gd name="T10" fmla="*/ 0 h 21600"/>
              <a:gd name="T11" fmla="*/ 33107 w 331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07" h="21600" fill="none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</a:path>
              <a:path w="33107" h="21600" stroke="0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  <a:lnTo>
                  <a:pt x="16925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Arc 93"/>
          <p:cNvSpPr>
            <a:spLocks/>
          </p:cNvSpPr>
          <p:nvPr/>
        </p:nvSpPr>
        <p:spPr bwMode="auto">
          <a:xfrm rot="1529854">
            <a:off x="3700463" y="3529013"/>
            <a:ext cx="339725" cy="606425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0" name="Text Box 105"/>
          <p:cNvSpPr txBox="1">
            <a:spLocks noChangeArrowheads="1"/>
          </p:cNvSpPr>
          <p:nvPr/>
        </p:nvSpPr>
        <p:spPr bwMode="auto">
          <a:xfrm>
            <a:off x="4540250" y="1617663"/>
            <a:ext cx="111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nucleus</a:t>
            </a:r>
          </a:p>
        </p:txBody>
      </p:sp>
      <p:sp>
        <p:nvSpPr>
          <p:cNvPr id="6231" name="Text Box 112"/>
          <p:cNvSpPr txBox="1">
            <a:spLocks noChangeArrowheads="1"/>
          </p:cNvSpPr>
          <p:nvPr/>
        </p:nvSpPr>
        <p:spPr bwMode="auto">
          <a:xfrm>
            <a:off x="1482725" y="41830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dUDP</a:t>
            </a:r>
          </a:p>
        </p:txBody>
      </p:sp>
      <p:sp>
        <p:nvSpPr>
          <p:cNvPr id="6232" name="Text Box 113"/>
          <p:cNvSpPr txBox="1">
            <a:spLocks noChangeArrowheads="1"/>
          </p:cNvSpPr>
          <p:nvPr/>
        </p:nvSpPr>
        <p:spPr bwMode="auto">
          <a:xfrm>
            <a:off x="1628775" y="46339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dUTP</a:t>
            </a:r>
          </a:p>
        </p:txBody>
      </p:sp>
      <p:sp>
        <p:nvSpPr>
          <p:cNvPr id="6233" name="Line 120"/>
          <p:cNvSpPr>
            <a:spLocks noChangeShapeType="1"/>
          </p:cNvSpPr>
          <p:nvPr/>
        </p:nvSpPr>
        <p:spPr bwMode="auto">
          <a:xfrm>
            <a:off x="1830388" y="4432300"/>
            <a:ext cx="3810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121"/>
          <p:cNvSpPr>
            <a:spLocks noChangeShapeType="1"/>
          </p:cNvSpPr>
          <p:nvPr/>
        </p:nvSpPr>
        <p:spPr bwMode="auto">
          <a:xfrm flipV="1">
            <a:off x="2022475" y="4441825"/>
            <a:ext cx="219075" cy="211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5" name="Arc 123"/>
          <p:cNvSpPr>
            <a:spLocks/>
          </p:cNvSpPr>
          <p:nvPr/>
        </p:nvSpPr>
        <p:spPr bwMode="auto">
          <a:xfrm rot="-2625542">
            <a:off x="555625" y="1517650"/>
            <a:ext cx="2932113" cy="1584325"/>
          </a:xfrm>
          <a:custGeom>
            <a:avLst/>
            <a:gdLst>
              <a:gd name="T0" fmla="*/ 0 w 42881"/>
              <a:gd name="T1" fmla="*/ 2147483647 h 23225"/>
              <a:gd name="T2" fmla="*/ 2147483647 w 42881"/>
              <a:gd name="T3" fmla="*/ 2147483647 h 23225"/>
              <a:gd name="T4" fmla="*/ 2147483647 w 42881"/>
              <a:gd name="T5" fmla="*/ 2147483647 h 23225"/>
              <a:gd name="T6" fmla="*/ 0 60000 65536"/>
              <a:gd name="T7" fmla="*/ 0 60000 65536"/>
              <a:gd name="T8" fmla="*/ 0 60000 65536"/>
              <a:gd name="T9" fmla="*/ 0 w 42881"/>
              <a:gd name="T10" fmla="*/ 0 h 23225"/>
              <a:gd name="T11" fmla="*/ 42881 w 42881"/>
              <a:gd name="T12" fmla="*/ 23225 h 23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81" h="23225" fill="none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</a:path>
              <a:path w="42881" h="23225" stroke="0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  <a:lnTo>
                  <a:pt x="21281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6" name="Freeform 130"/>
          <p:cNvSpPr>
            <a:spLocks/>
          </p:cNvSpPr>
          <p:nvPr/>
        </p:nvSpPr>
        <p:spPr bwMode="auto">
          <a:xfrm rot="7323123">
            <a:off x="2243137" y="4305301"/>
            <a:ext cx="157163" cy="804862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Text Box 131"/>
          <p:cNvSpPr txBox="1">
            <a:spLocks noChangeArrowheads="1"/>
          </p:cNvSpPr>
          <p:nvPr/>
        </p:nvSpPr>
        <p:spPr bwMode="auto">
          <a:xfrm rot="1657326">
            <a:off x="2024063" y="4641850"/>
            <a:ext cx="758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/>
              <a:t>dUTPase</a:t>
            </a:r>
            <a:endParaRPr lang="en-US" sz="800" baseline="-25000"/>
          </a:p>
        </p:txBody>
      </p:sp>
      <p:sp>
        <p:nvSpPr>
          <p:cNvPr id="6238" name="Freeform 132"/>
          <p:cNvSpPr>
            <a:spLocks/>
          </p:cNvSpPr>
          <p:nvPr/>
        </p:nvSpPr>
        <p:spPr bwMode="auto">
          <a:xfrm rot="7323123">
            <a:off x="2774950" y="3900488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Freeform 134"/>
          <p:cNvSpPr>
            <a:spLocks/>
          </p:cNvSpPr>
          <p:nvPr/>
        </p:nvSpPr>
        <p:spPr bwMode="auto">
          <a:xfrm rot="5400000">
            <a:off x="2736850" y="3397250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Text Box 54"/>
          <p:cNvSpPr txBox="1">
            <a:spLocks noChangeArrowheads="1"/>
          </p:cNvSpPr>
          <p:nvPr/>
        </p:nvSpPr>
        <p:spPr bwMode="auto">
          <a:xfrm>
            <a:off x="3152775" y="47101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</a:t>
            </a:r>
          </a:p>
        </p:txBody>
      </p:sp>
      <p:sp>
        <p:nvSpPr>
          <p:cNvPr id="6241" name="Right Brace 296"/>
          <p:cNvSpPr>
            <a:spLocks/>
          </p:cNvSpPr>
          <p:nvPr/>
        </p:nvSpPr>
        <p:spPr bwMode="auto">
          <a:xfrm rot="-8720897">
            <a:off x="3613150" y="4064000"/>
            <a:ext cx="188913" cy="1320800"/>
          </a:xfrm>
          <a:prstGeom prst="rightBrace">
            <a:avLst>
              <a:gd name="adj1" fmla="val 8286"/>
              <a:gd name="adj2" fmla="val 31514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2" name="Right Brace 297"/>
          <p:cNvSpPr>
            <a:spLocks/>
          </p:cNvSpPr>
          <p:nvPr/>
        </p:nvSpPr>
        <p:spPr bwMode="auto">
          <a:xfrm rot="2930621">
            <a:off x="3178176" y="4430712"/>
            <a:ext cx="201612" cy="538163"/>
          </a:xfrm>
          <a:prstGeom prst="rightBrace">
            <a:avLst>
              <a:gd name="adj1" fmla="val 8354"/>
              <a:gd name="adj2" fmla="val 50755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3" name="Line 56"/>
          <p:cNvSpPr>
            <a:spLocks noChangeShapeType="1"/>
          </p:cNvSpPr>
          <p:nvPr/>
        </p:nvSpPr>
        <p:spPr bwMode="auto">
          <a:xfrm flipV="1">
            <a:off x="2151063" y="4945063"/>
            <a:ext cx="10636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4" name="Text Box 54"/>
          <p:cNvSpPr txBox="1">
            <a:spLocks noChangeArrowheads="1"/>
          </p:cNvSpPr>
          <p:nvPr/>
        </p:nvSpPr>
        <p:spPr bwMode="auto">
          <a:xfrm>
            <a:off x="1760538" y="5583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</a:t>
            </a:r>
          </a:p>
        </p:txBody>
      </p:sp>
      <p:sp>
        <p:nvSpPr>
          <p:cNvPr id="6245" name="Arc 93"/>
          <p:cNvSpPr>
            <a:spLocks/>
          </p:cNvSpPr>
          <p:nvPr/>
        </p:nvSpPr>
        <p:spPr bwMode="auto">
          <a:xfrm rot="-4612839">
            <a:off x="2843212" y="1312863"/>
            <a:ext cx="339725" cy="1028700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6" name="Straight Arrow Connector 301"/>
          <p:cNvCxnSpPr>
            <a:cxnSpLocks noChangeShapeType="1"/>
          </p:cNvCxnSpPr>
          <p:nvPr/>
        </p:nvCxnSpPr>
        <p:spPr bwMode="auto">
          <a:xfrm rot="10800000" flipV="1">
            <a:off x="2995613" y="3516313"/>
            <a:ext cx="419100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6247" name="Freeform 302"/>
          <p:cNvSpPr>
            <a:spLocks noChangeArrowheads="1"/>
          </p:cNvSpPr>
          <p:nvPr/>
        </p:nvSpPr>
        <p:spPr bwMode="auto">
          <a:xfrm rot="946001">
            <a:off x="3171825" y="2984500"/>
            <a:ext cx="325438" cy="644525"/>
          </a:xfrm>
          <a:custGeom>
            <a:avLst/>
            <a:gdLst>
              <a:gd name="T0" fmla="*/ 45809 w 331787"/>
              <a:gd name="T1" fmla="*/ 0 h 523875"/>
              <a:gd name="T2" fmla="*/ 61740 w 331787"/>
              <a:gd name="T3" fmla="*/ 2147483647 h 523875"/>
              <a:gd name="T4" fmla="*/ 0 w 331787"/>
              <a:gd name="T5" fmla="*/ 2147483647 h 523875"/>
              <a:gd name="T6" fmla="*/ 0 60000 65536"/>
              <a:gd name="T7" fmla="*/ 0 60000 65536"/>
              <a:gd name="T8" fmla="*/ 0 60000 65536"/>
              <a:gd name="T9" fmla="*/ 0 w 331787"/>
              <a:gd name="T10" fmla="*/ 0 h 523875"/>
              <a:gd name="T11" fmla="*/ 331787 w 331787"/>
              <a:gd name="T12" fmla="*/ 523875 h 523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787" h="523875">
                <a:moveTo>
                  <a:pt x="219075" y="0"/>
                </a:moveTo>
                <a:cubicBezTo>
                  <a:pt x="275431" y="94456"/>
                  <a:pt x="331787" y="188913"/>
                  <a:pt x="295275" y="276225"/>
                </a:cubicBezTo>
                <a:cubicBezTo>
                  <a:pt x="258763" y="363537"/>
                  <a:pt x="53975" y="476250"/>
                  <a:pt x="0" y="523875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" name="Freeform 303"/>
          <p:cNvSpPr>
            <a:spLocks noChangeArrowheads="1"/>
          </p:cNvSpPr>
          <p:nvPr/>
        </p:nvSpPr>
        <p:spPr bwMode="auto">
          <a:xfrm rot="8512236">
            <a:off x="2541588" y="1700213"/>
            <a:ext cx="712787" cy="893762"/>
          </a:xfrm>
          <a:custGeom>
            <a:avLst/>
            <a:gdLst>
              <a:gd name="T0" fmla="*/ 0 w 726579"/>
              <a:gd name="T1" fmla="*/ 0 h 726081"/>
              <a:gd name="T2" fmla="*/ 134633 w 726579"/>
              <a:gd name="T3" fmla="*/ 2147483647 h 726081"/>
              <a:gd name="T4" fmla="*/ 115310 w 726579"/>
              <a:gd name="T5" fmla="*/ 2147483647 h 726081"/>
              <a:gd name="T6" fmla="*/ 0 60000 65536"/>
              <a:gd name="T7" fmla="*/ 0 60000 65536"/>
              <a:gd name="T8" fmla="*/ 0 60000 65536"/>
              <a:gd name="T9" fmla="*/ 0 w 726579"/>
              <a:gd name="T10" fmla="*/ 0 h 726081"/>
              <a:gd name="T11" fmla="*/ 726579 w 726579"/>
              <a:gd name="T12" fmla="*/ 726081 h 7260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579" h="726081">
                <a:moveTo>
                  <a:pt x="0" y="0"/>
                </a:moveTo>
                <a:cubicBezTo>
                  <a:pt x="56356" y="94456"/>
                  <a:pt x="545061" y="288838"/>
                  <a:pt x="635820" y="409851"/>
                </a:cubicBezTo>
                <a:cubicBezTo>
                  <a:pt x="726579" y="530865"/>
                  <a:pt x="598527" y="678456"/>
                  <a:pt x="544552" y="726081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" name="Freeform 304"/>
          <p:cNvSpPr>
            <a:spLocks noChangeArrowheads="1"/>
          </p:cNvSpPr>
          <p:nvPr/>
        </p:nvSpPr>
        <p:spPr bwMode="auto">
          <a:xfrm rot="8512236">
            <a:off x="2463800" y="2311400"/>
            <a:ext cx="617538" cy="1455738"/>
          </a:xfrm>
          <a:custGeom>
            <a:avLst/>
            <a:gdLst>
              <a:gd name="T0" fmla="*/ 0 w 628724"/>
              <a:gd name="T1" fmla="*/ 0 h 1182538"/>
              <a:gd name="T2" fmla="*/ 142998 w 628724"/>
              <a:gd name="T3" fmla="*/ 2147483647 h 1182538"/>
              <a:gd name="T4" fmla="*/ 22145 w 628724"/>
              <a:gd name="T5" fmla="*/ 2147483647 h 1182538"/>
              <a:gd name="T6" fmla="*/ 0 60000 65536"/>
              <a:gd name="T7" fmla="*/ 0 60000 65536"/>
              <a:gd name="T8" fmla="*/ 0 60000 65536"/>
              <a:gd name="T9" fmla="*/ 0 w 628724"/>
              <a:gd name="T10" fmla="*/ 0 h 1182538"/>
              <a:gd name="T11" fmla="*/ 628724 w 628724"/>
              <a:gd name="T12" fmla="*/ 1182538 h 1182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724" h="1182538">
                <a:moveTo>
                  <a:pt x="0" y="0"/>
                </a:moveTo>
                <a:cubicBezTo>
                  <a:pt x="56356" y="94456"/>
                  <a:pt x="597088" y="198430"/>
                  <a:pt x="612906" y="395520"/>
                </a:cubicBezTo>
                <a:cubicBezTo>
                  <a:pt x="628724" y="592610"/>
                  <a:pt x="148884" y="1134913"/>
                  <a:pt x="94909" y="1182538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0" name="Freeform 305"/>
          <p:cNvSpPr>
            <a:spLocks noChangeArrowheads="1"/>
          </p:cNvSpPr>
          <p:nvPr/>
        </p:nvSpPr>
        <p:spPr bwMode="auto">
          <a:xfrm rot="8512236">
            <a:off x="2125663" y="1865313"/>
            <a:ext cx="1352550" cy="795337"/>
          </a:xfrm>
          <a:custGeom>
            <a:avLst/>
            <a:gdLst>
              <a:gd name="T0" fmla="*/ 0 w 1306948"/>
              <a:gd name="T1" fmla="*/ 2147483647 h 645976"/>
              <a:gd name="T2" fmla="*/ 8401024 w 1306948"/>
              <a:gd name="T3" fmla="*/ 2147483647 h 645976"/>
              <a:gd name="T4" fmla="*/ 16146159 w 1306948"/>
              <a:gd name="T5" fmla="*/ 2147483647 h 645976"/>
              <a:gd name="T6" fmla="*/ 20145820 w 1306948"/>
              <a:gd name="T7" fmla="*/ 2147483647 h 645976"/>
              <a:gd name="T8" fmla="*/ 0 60000 65536"/>
              <a:gd name="T9" fmla="*/ 0 60000 65536"/>
              <a:gd name="T10" fmla="*/ 0 60000 65536"/>
              <a:gd name="T11" fmla="*/ 0 60000 65536"/>
              <a:gd name="T12" fmla="*/ 0 w 1306948"/>
              <a:gd name="T13" fmla="*/ 0 h 645976"/>
              <a:gd name="T14" fmla="*/ 1306948 w 1306948"/>
              <a:gd name="T15" fmla="*/ 645976 h 645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6948" h="645976">
                <a:moveTo>
                  <a:pt x="0" y="216133"/>
                </a:moveTo>
                <a:cubicBezTo>
                  <a:pt x="80008" y="259969"/>
                  <a:pt x="355132" y="488704"/>
                  <a:pt x="522500" y="546487"/>
                </a:cubicBezTo>
                <a:cubicBezTo>
                  <a:pt x="689868" y="604270"/>
                  <a:pt x="882464" y="645976"/>
                  <a:pt x="1004209" y="562832"/>
                </a:cubicBezTo>
                <a:cubicBezTo>
                  <a:pt x="1125955" y="479688"/>
                  <a:pt x="1306948" y="0"/>
                  <a:pt x="1252973" y="47625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1" name="Freeform 132"/>
          <p:cNvSpPr>
            <a:spLocks/>
          </p:cNvSpPr>
          <p:nvPr/>
        </p:nvSpPr>
        <p:spPr bwMode="auto">
          <a:xfrm rot="4257161">
            <a:off x="3005932" y="2304256"/>
            <a:ext cx="207962" cy="3905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2" name="Group 160"/>
          <p:cNvGrpSpPr>
            <a:grpSpLocks/>
          </p:cNvGrpSpPr>
          <p:nvPr/>
        </p:nvGrpSpPr>
        <p:grpSpPr bwMode="auto">
          <a:xfrm>
            <a:off x="2862263" y="3001963"/>
            <a:ext cx="514350" cy="322262"/>
            <a:chOff x="2862263" y="2925763"/>
            <a:chExt cx="514350" cy="322262"/>
          </a:xfrm>
        </p:grpSpPr>
        <p:sp>
          <p:nvSpPr>
            <p:cNvPr id="6268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dCK</a:t>
              </a:r>
              <a:endParaRPr lang="en-US" sz="1000" baseline="-25000"/>
            </a:p>
          </p:txBody>
        </p:sp>
        <p:sp>
          <p:nvSpPr>
            <p:cNvPr id="6270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3" name="Freeform 311"/>
          <p:cNvSpPr>
            <a:spLocks noChangeArrowheads="1"/>
          </p:cNvSpPr>
          <p:nvPr/>
        </p:nvSpPr>
        <p:spPr bwMode="auto">
          <a:xfrm rot="8512236">
            <a:off x="1352550" y="2112963"/>
            <a:ext cx="2330450" cy="1230312"/>
          </a:xfrm>
          <a:custGeom>
            <a:avLst/>
            <a:gdLst>
              <a:gd name="T0" fmla="*/ 0 w 2253658"/>
              <a:gd name="T1" fmla="*/ 2147483647 h 998768"/>
              <a:gd name="T2" fmla="*/ 7886297 w 2253658"/>
              <a:gd name="T3" fmla="*/ 2147483647 h 998768"/>
              <a:gd name="T4" fmla="*/ 15156823 w 2253658"/>
              <a:gd name="T5" fmla="*/ 2147483647 h 998768"/>
              <a:gd name="T6" fmla="*/ 30220860 w 2253658"/>
              <a:gd name="T7" fmla="*/ 2147483647 h 998768"/>
              <a:gd name="T8" fmla="*/ 34014803 w 2253658"/>
              <a:gd name="T9" fmla="*/ 0 h 998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3658"/>
              <a:gd name="T16" fmla="*/ 0 h 998768"/>
              <a:gd name="T17" fmla="*/ 2253658 w 2253658"/>
              <a:gd name="T18" fmla="*/ 998768 h 998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3658" h="998768">
                <a:moveTo>
                  <a:pt x="0" y="585356"/>
                </a:moveTo>
                <a:cubicBezTo>
                  <a:pt x="80008" y="629192"/>
                  <a:pt x="355132" y="857927"/>
                  <a:pt x="522500" y="915710"/>
                </a:cubicBezTo>
                <a:cubicBezTo>
                  <a:pt x="689868" y="973493"/>
                  <a:pt x="757578" y="998768"/>
                  <a:pt x="1004209" y="932055"/>
                </a:cubicBezTo>
                <a:cubicBezTo>
                  <a:pt x="1250840" y="865342"/>
                  <a:pt x="1794047" y="670777"/>
                  <a:pt x="2002288" y="515434"/>
                </a:cubicBezTo>
                <a:cubicBezTo>
                  <a:pt x="2210530" y="360092"/>
                  <a:pt x="2174098" y="62908"/>
                  <a:pt x="225365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4" name="Freeform 312"/>
          <p:cNvSpPr>
            <a:spLocks noChangeArrowheads="1"/>
          </p:cNvSpPr>
          <p:nvPr/>
        </p:nvSpPr>
        <p:spPr bwMode="auto">
          <a:xfrm rot="8512236">
            <a:off x="2441575" y="1889125"/>
            <a:ext cx="968375" cy="390525"/>
          </a:xfrm>
          <a:custGeom>
            <a:avLst/>
            <a:gdLst>
              <a:gd name="T0" fmla="*/ 0 w 935795"/>
              <a:gd name="T1" fmla="*/ 0 h 318446"/>
              <a:gd name="T2" fmla="*/ 7778065 w 935795"/>
              <a:gd name="T3" fmla="*/ 2147483647 h 318446"/>
              <a:gd name="T4" fmla="*/ 14957453 w 935795"/>
              <a:gd name="T5" fmla="*/ 2147483647 h 318446"/>
              <a:gd name="T6" fmla="*/ 0 60000 65536"/>
              <a:gd name="T7" fmla="*/ 0 60000 65536"/>
              <a:gd name="T8" fmla="*/ 0 60000 65536"/>
              <a:gd name="T9" fmla="*/ 0 w 935795"/>
              <a:gd name="T10" fmla="*/ 0 h 318446"/>
              <a:gd name="T11" fmla="*/ 935795 w 935795"/>
              <a:gd name="T12" fmla="*/ 318446 h 318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795" h="318446">
                <a:moveTo>
                  <a:pt x="0" y="0"/>
                </a:moveTo>
                <a:cubicBezTo>
                  <a:pt x="80008" y="43836"/>
                  <a:pt x="330659" y="208285"/>
                  <a:pt x="486625" y="246934"/>
                </a:cubicBezTo>
                <a:cubicBezTo>
                  <a:pt x="642591" y="285583"/>
                  <a:pt x="776139" y="318446"/>
                  <a:pt x="935795" y="231896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6255" name="Straight Arrow Connector 313"/>
          <p:cNvCxnSpPr>
            <a:cxnSpLocks noChangeShapeType="1"/>
          </p:cNvCxnSpPr>
          <p:nvPr/>
        </p:nvCxnSpPr>
        <p:spPr bwMode="auto">
          <a:xfrm>
            <a:off x="5791200" y="1524000"/>
            <a:ext cx="3000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6" name="Straight Arrow Connector 314"/>
          <p:cNvCxnSpPr>
            <a:cxnSpLocks noChangeShapeType="1"/>
          </p:cNvCxnSpPr>
          <p:nvPr/>
        </p:nvCxnSpPr>
        <p:spPr bwMode="auto">
          <a:xfrm>
            <a:off x="5791200" y="1717675"/>
            <a:ext cx="301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7" name="Straight Arrow Connector 315"/>
          <p:cNvCxnSpPr>
            <a:cxnSpLocks noChangeShapeType="1"/>
          </p:cNvCxnSpPr>
          <p:nvPr/>
        </p:nvCxnSpPr>
        <p:spPr bwMode="auto">
          <a:xfrm>
            <a:off x="5791200" y="1903413"/>
            <a:ext cx="301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258" name="Text Box 108"/>
          <p:cNvSpPr txBox="1">
            <a:spLocks noChangeArrowheads="1"/>
          </p:cNvSpPr>
          <p:nvPr/>
        </p:nvSpPr>
        <p:spPr bwMode="auto">
          <a:xfrm>
            <a:off x="6089650" y="1365250"/>
            <a:ext cx="12255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i="1"/>
              <a:t>flux   activation </a:t>
            </a:r>
          </a:p>
          <a:p>
            <a:r>
              <a:rPr lang="en-US" sz="1300" i="1"/>
              <a:t> inhibition</a:t>
            </a:r>
            <a:endParaRPr lang="en-US" sz="1300" i="1" baseline="30000"/>
          </a:p>
        </p:txBody>
      </p:sp>
      <p:sp>
        <p:nvSpPr>
          <p:cNvPr id="6259" name="Freeform 132"/>
          <p:cNvSpPr>
            <a:spLocks/>
          </p:cNvSpPr>
          <p:nvPr/>
        </p:nvSpPr>
        <p:spPr bwMode="auto">
          <a:xfrm rot="6005132">
            <a:off x="2271713" y="-579438"/>
            <a:ext cx="5111750" cy="8245475"/>
          </a:xfrm>
          <a:custGeom>
            <a:avLst/>
            <a:gdLst>
              <a:gd name="T0" fmla="*/ 2147483647 w 194"/>
              <a:gd name="T1" fmla="*/ 2147483647 h 3177"/>
              <a:gd name="T2" fmla="*/ 2147483647 w 194"/>
              <a:gd name="T3" fmla="*/ 2147483647 h 3177"/>
              <a:gd name="T4" fmla="*/ 2147483647 w 194"/>
              <a:gd name="T5" fmla="*/ 2147483647 h 3177"/>
              <a:gd name="T6" fmla="*/ 2147483647 w 194"/>
              <a:gd name="T7" fmla="*/ 2147483647 h 3177"/>
              <a:gd name="T8" fmla="*/ 2147483647 w 194"/>
              <a:gd name="T9" fmla="*/ 2147483647 h 3177"/>
              <a:gd name="T10" fmla="*/ 2147483647 w 194"/>
              <a:gd name="T11" fmla="*/ 2147483647 h 3177"/>
              <a:gd name="T12" fmla="*/ 2147483647 w 194"/>
              <a:gd name="T13" fmla="*/ 2147483647 h 3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4"/>
              <a:gd name="T22" fmla="*/ 0 h 3177"/>
              <a:gd name="T23" fmla="*/ 194 w 194"/>
              <a:gd name="T24" fmla="*/ 3177 h 3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4" h="3177">
                <a:moveTo>
                  <a:pt x="5" y="1030"/>
                </a:moveTo>
                <a:cubicBezTo>
                  <a:pt x="0" y="1404"/>
                  <a:pt x="13" y="1607"/>
                  <a:pt x="19" y="1923"/>
                </a:cubicBezTo>
                <a:cubicBezTo>
                  <a:pt x="25" y="2239"/>
                  <a:pt x="22" y="2780"/>
                  <a:pt x="42" y="2928"/>
                </a:cubicBezTo>
                <a:cubicBezTo>
                  <a:pt x="63" y="3076"/>
                  <a:pt x="74" y="3177"/>
                  <a:pt x="97" y="3129"/>
                </a:cubicBezTo>
                <a:cubicBezTo>
                  <a:pt x="121" y="3081"/>
                  <a:pt x="161" y="3025"/>
                  <a:pt x="187" y="2631"/>
                </a:cubicBezTo>
                <a:cubicBezTo>
                  <a:pt x="194" y="2123"/>
                  <a:pt x="183" y="464"/>
                  <a:pt x="139" y="78"/>
                </a:cubicBezTo>
                <a:cubicBezTo>
                  <a:pt x="106" y="0"/>
                  <a:pt x="21" y="555"/>
                  <a:pt x="5" y="103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Text Box 6"/>
          <p:cNvSpPr txBox="1">
            <a:spLocks noChangeArrowheads="1"/>
          </p:cNvSpPr>
          <p:nvPr/>
        </p:nvSpPr>
        <p:spPr bwMode="auto">
          <a:xfrm>
            <a:off x="1181100" y="31242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ATP</a:t>
            </a:r>
          </a:p>
          <a:p>
            <a:r>
              <a:rPr lang="en-US" sz="1200"/>
              <a:t>or</a:t>
            </a:r>
          </a:p>
          <a:p>
            <a:r>
              <a:rPr lang="en-US" sz="1200"/>
              <a:t>dATP</a:t>
            </a:r>
          </a:p>
        </p:txBody>
      </p:sp>
      <p:sp>
        <p:nvSpPr>
          <p:cNvPr id="6261" name="Freeform 302"/>
          <p:cNvSpPr>
            <a:spLocks noChangeArrowheads="1"/>
          </p:cNvSpPr>
          <p:nvPr/>
        </p:nvSpPr>
        <p:spPr bwMode="auto">
          <a:xfrm rot="-4051285">
            <a:off x="1619250" y="3271838"/>
            <a:ext cx="369887" cy="642938"/>
          </a:xfrm>
          <a:custGeom>
            <a:avLst/>
            <a:gdLst>
              <a:gd name="T0" fmla="*/ 61815 w 377592"/>
              <a:gd name="T1" fmla="*/ 0 h 638709"/>
              <a:gd name="T2" fmla="*/ 56819 w 377592"/>
              <a:gd name="T3" fmla="*/ 662177 h 638709"/>
              <a:gd name="T4" fmla="*/ 0 w 377592"/>
              <a:gd name="T5" fmla="*/ 1081520 h 638709"/>
              <a:gd name="T6" fmla="*/ 0 60000 65536"/>
              <a:gd name="T7" fmla="*/ 0 60000 65536"/>
              <a:gd name="T8" fmla="*/ 0 60000 65536"/>
              <a:gd name="T9" fmla="*/ 0 w 377592"/>
              <a:gd name="T10" fmla="*/ 0 h 638709"/>
              <a:gd name="T11" fmla="*/ 377592 w 377592"/>
              <a:gd name="T12" fmla="*/ 638709 h 638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92" h="638709">
                <a:moveTo>
                  <a:pt x="321236" y="0"/>
                </a:moveTo>
                <a:cubicBezTo>
                  <a:pt x="377592" y="94456"/>
                  <a:pt x="348814" y="284608"/>
                  <a:pt x="295275" y="391059"/>
                </a:cubicBezTo>
                <a:cubicBezTo>
                  <a:pt x="241736" y="497511"/>
                  <a:pt x="53975" y="591084"/>
                  <a:pt x="0" y="6387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2" name="Freeform 302"/>
          <p:cNvSpPr>
            <a:spLocks noChangeArrowheads="1"/>
          </p:cNvSpPr>
          <p:nvPr/>
        </p:nvSpPr>
        <p:spPr bwMode="auto">
          <a:xfrm rot="-4051285">
            <a:off x="1690688" y="2741612"/>
            <a:ext cx="719138" cy="754063"/>
          </a:xfrm>
          <a:custGeom>
            <a:avLst/>
            <a:gdLst>
              <a:gd name="T0" fmla="*/ 0 w 732389"/>
              <a:gd name="T1" fmla="*/ 0 h 750309"/>
              <a:gd name="T2" fmla="*/ 45853 w 732389"/>
              <a:gd name="T3" fmla="*/ 640522 h 750309"/>
              <a:gd name="T4" fmla="*/ 157276 w 732389"/>
              <a:gd name="T5" fmla="*/ 1118888 h 750309"/>
              <a:gd name="T6" fmla="*/ 0 60000 65536"/>
              <a:gd name="T7" fmla="*/ 0 60000 65536"/>
              <a:gd name="T8" fmla="*/ 0 60000 65536"/>
              <a:gd name="T9" fmla="*/ 0 w 732389"/>
              <a:gd name="T10" fmla="*/ 0 h 750309"/>
              <a:gd name="T11" fmla="*/ 732389 w 732389"/>
              <a:gd name="T12" fmla="*/ 750309 h 750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389" h="750309">
                <a:moveTo>
                  <a:pt x="0" y="0"/>
                </a:moveTo>
                <a:cubicBezTo>
                  <a:pt x="56356" y="94456"/>
                  <a:pt x="84718" y="304470"/>
                  <a:pt x="197787" y="429521"/>
                </a:cubicBezTo>
                <a:cubicBezTo>
                  <a:pt x="310856" y="554572"/>
                  <a:pt x="732389" y="702684"/>
                  <a:pt x="678414" y="7503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Text Box 36"/>
          <p:cNvSpPr txBox="1">
            <a:spLocks noChangeArrowheads="1"/>
          </p:cNvSpPr>
          <p:nvPr/>
        </p:nvSpPr>
        <p:spPr bwMode="auto">
          <a:xfrm rot="16200000">
            <a:off x="2239963" y="3024187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/>
                </a:solidFill>
                <a:ea typeface="ＭＳ Ｐゴシック" charset="-128"/>
              </a:rPr>
              <a:t>RNR</a:t>
            </a:r>
          </a:p>
        </p:txBody>
      </p:sp>
      <p:grpSp>
        <p:nvGrpSpPr>
          <p:cNvPr id="6264" name="Group 161"/>
          <p:cNvGrpSpPr>
            <a:grpSpLocks/>
          </p:cNvGrpSpPr>
          <p:nvPr/>
        </p:nvGrpSpPr>
        <p:grpSpPr bwMode="auto">
          <a:xfrm rot="734774">
            <a:off x="2847975" y="1951038"/>
            <a:ext cx="514350" cy="322262"/>
            <a:chOff x="2862263" y="2925763"/>
            <a:chExt cx="514350" cy="322262"/>
          </a:xfrm>
        </p:grpSpPr>
        <p:sp>
          <p:nvSpPr>
            <p:cNvPr id="6265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dCK</a:t>
              </a:r>
              <a:endParaRPr lang="en-US" sz="1000" baseline="-25000"/>
            </a:p>
          </p:txBody>
        </p:sp>
        <p:sp>
          <p:nvSpPr>
            <p:cNvPr id="6267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04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Ribonucleotide Reductase</a:t>
            </a:r>
            <a:endParaRPr lang="en-US" dirty="0" smtClean="0"/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5256212" y="27289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294312" y="3605213"/>
            <a:ext cx="571500" cy="228600"/>
            <a:chOff x="533400" y="2705100"/>
            <a:chExt cx="571500" cy="228600"/>
          </a:xfrm>
        </p:grpSpPr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399212" y="23479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6704012" y="23479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0" name="Oval 20"/>
          <p:cNvSpPr>
            <a:spLocks noChangeArrowheads="1"/>
          </p:cNvSpPr>
          <p:nvPr/>
        </p:nvSpPr>
        <p:spPr bwMode="auto">
          <a:xfrm>
            <a:off x="6399212" y="35671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1" name="Oval 21"/>
          <p:cNvSpPr>
            <a:spLocks noChangeArrowheads="1"/>
          </p:cNvSpPr>
          <p:nvPr/>
        </p:nvSpPr>
        <p:spPr bwMode="auto">
          <a:xfrm>
            <a:off x="6704012" y="3567113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7808912" y="1890713"/>
            <a:ext cx="609600" cy="609600"/>
            <a:chOff x="3086100" y="800100"/>
            <a:chExt cx="609600" cy="609600"/>
          </a:xfrm>
        </p:grpSpPr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15" name="Group 25"/>
          <p:cNvGrpSpPr>
            <a:grpSpLocks/>
          </p:cNvGrpSpPr>
          <p:nvPr/>
        </p:nvGrpSpPr>
        <p:grpSpPr bwMode="auto">
          <a:xfrm rot="7239458">
            <a:off x="8188325" y="2425700"/>
            <a:ext cx="609600" cy="609600"/>
            <a:chOff x="3086100" y="800100"/>
            <a:chExt cx="609600" cy="609600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 rot="-7965552">
            <a:off x="7515225" y="2473325"/>
            <a:ext cx="609600" cy="609600"/>
            <a:chOff x="3086100" y="800100"/>
            <a:chExt cx="609600" cy="609600"/>
          </a:xfrm>
        </p:grpSpPr>
        <p:sp>
          <p:nvSpPr>
            <p:cNvPr id="19" name="Oval 29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7847012" y="3451225"/>
            <a:ext cx="609600" cy="609600"/>
            <a:chOff x="3086100" y="800100"/>
            <a:chExt cx="609600" cy="609600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 rot="7239458">
            <a:off x="8226425" y="3986213"/>
            <a:ext cx="609600" cy="609600"/>
            <a:chOff x="3086100" y="800100"/>
            <a:chExt cx="609600" cy="609600"/>
          </a:xfrm>
        </p:grpSpPr>
        <p:sp>
          <p:nvSpPr>
            <p:cNvPr id="25" name="Oval 35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6" name="Oval 36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7" name="Group 37"/>
          <p:cNvGrpSpPr>
            <a:grpSpLocks/>
          </p:cNvGrpSpPr>
          <p:nvPr/>
        </p:nvGrpSpPr>
        <p:grpSpPr bwMode="auto">
          <a:xfrm rot="-7965552">
            <a:off x="7553325" y="4033838"/>
            <a:ext cx="609600" cy="609600"/>
            <a:chOff x="3086100" y="800100"/>
            <a:chExt cx="609600" cy="609600"/>
          </a:xfrm>
        </p:grpSpPr>
        <p:sp>
          <p:nvSpPr>
            <p:cNvPr id="28" name="Oval 38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9" name="Oval 39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7847012" y="3833813"/>
            <a:ext cx="571500" cy="228600"/>
            <a:chOff x="533400" y="2705100"/>
            <a:chExt cx="571500" cy="228600"/>
          </a:xfrm>
        </p:grpSpPr>
        <p:sp>
          <p:nvSpPr>
            <p:cNvPr id="31" name="Oval 41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32" name="Oval 42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cxnSp>
        <p:nvCxnSpPr>
          <p:cNvPr id="33" name="Straight Arrow Connector 8"/>
          <p:cNvCxnSpPr>
            <a:cxnSpLocks noChangeShapeType="1"/>
          </p:cNvCxnSpPr>
          <p:nvPr/>
        </p:nvCxnSpPr>
        <p:spPr bwMode="auto">
          <a:xfrm flipV="1">
            <a:off x="4324350" y="3246438"/>
            <a:ext cx="1028700" cy="3143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38150" y="3403600"/>
            <a:ext cx="434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UDP, CDP, GDP, ADP bind to catalytic site </a:t>
            </a: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590550" y="2792413"/>
            <a:ext cx="5405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ATP, dATP, dTTP, dGTP bind to selectivity site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52400" y="1858963"/>
            <a:ext cx="4822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dATP inhibits at activity site, ATP activates at </a:t>
            </a:r>
            <a:r>
              <a:rPr lang="en-US" sz="1400">
                <a:solidFill>
                  <a:srgbClr val="0070C0"/>
                </a:solidFill>
              </a:rPr>
              <a:t>activity site?</a:t>
            </a:r>
          </a:p>
        </p:txBody>
      </p:sp>
      <p:cxnSp>
        <p:nvCxnSpPr>
          <p:cNvPr id="37" name="Straight Arrow Connector 13"/>
          <p:cNvCxnSpPr>
            <a:cxnSpLocks noChangeShapeType="1"/>
          </p:cNvCxnSpPr>
          <p:nvPr/>
        </p:nvCxnSpPr>
        <p:spPr bwMode="auto">
          <a:xfrm>
            <a:off x="4724400" y="2960688"/>
            <a:ext cx="542925" cy="142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" name="Straight Arrow Connector 16"/>
          <p:cNvCxnSpPr>
            <a:cxnSpLocks noChangeShapeType="1"/>
          </p:cNvCxnSpPr>
          <p:nvPr/>
        </p:nvCxnSpPr>
        <p:spPr bwMode="auto">
          <a:xfrm>
            <a:off x="4603750" y="2149475"/>
            <a:ext cx="74295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409575" y="4762500"/>
            <a:ext cx="77428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5 catalytic site states x 5 s-site states x 3 a-site states x 2 h-site states = 150 states</a:t>
            </a:r>
          </a:p>
          <a:p>
            <a:pPr>
              <a:buFont typeface="Symbol" pitchFamily="18" charset="2"/>
              <a:buChar char="Þ"/>
            </a:pPr>
            <a:r>
              <a:rPr lang="en-US" sz="1600" dirty="0" smtClean="0"/>
              <a:t>  </a:t>
            </a:r>
            <a:r>
              <a:rPr lang="en-US" sz="1600" dirty="0"/>
              <a:t>(150)</a:t>
            </a:r>
            <a:r>
              <a:rPr lang="en-US" sz="1600" baseline="30000" dirty="0"/>
              <a:t>6  </a:t>
            </a:r>
            <a:r>
              <a:rPr lang="en-US" sz="1600" dirty="0"/>
              <a:t>different hexamer complexes  =&gt; 2^(150)</a:t>
            </a:r>
            <a:r>
              <a:rPr lang="en-US" sz="1600" baseline="30000" dirty="0"/>
              <a:t>6   </a:t>
            </a:r>
            <a:r>
              <a:rPr lang="en-US" sz="1600" dirty="0"/>
              <a:t>models </a:t>
            </a:r>
          </a:p>
          <a:p>
            <a:r>
              <a:rPr lang="en-US" sz="1600" dirty="0"/>
              <a:t>                                                                2^(150)</a:t>
            </a:r>
            <a:r>
              <a:rPr lang="en-US" sz="1600" baseline="30000" dirty="0"/>
              <a:t>6 </a:t>
            </a:r>
            <a:r>
              <a:rPr lang="en-US" sz="1600" dirty="0"/>
              <a:t>= ~1 followed by a trillion zeros</a:t>
            </a:r>
          </a:p>
          <a:p>
            <a:r>
              <a:rPr lang="en-US" sz="1600" dirty="0"/>
              <a:t>1 trillion complexes =&gt; 1 trillion (1 followed by only 12 zeros) 1-parameter models</a:t>
            </a:r>
          </a:p>
          <a:p>
            <a:endParaRPr lang="en-US" baseline="30000" dirty="0"/>
          </a:p>
          <a:p>
            <a:endParaRPr lang="en-US" baseline="30000" dirty="0"/>
          </a:p>
        </p:txBody>
      </p:sp>
      <p:cxnSp>
        <p:nvCxnSpPr>
          <p:cNvPr id="40" name="Straight Arrow Connector 16"/>
          <p:cNvCxnSpPr>
            <a:cxnSpLocks noChangeShapeType="1"/>
            <a:stCxn id="41" idx="2"/>
          </p:cNvCxnSpPr>
          <p:nvPr/>
        </p:nvCxnSpPr>
        <p:spPr bwMode="auto">
          <a:xfrm rot="5400000">
            <a:off x="5016500" y="2087563"/>
            <a:ext cx="1247775" cy="263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738562" y="1257300"/>
            <a:ext cx="4067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solidFill>
                  <a:srgbClr val="0070C0"/>
                </a:solidFill>
              </a:rPr>
              <a:t>ATP activates at hexamerization site??</a:t>
            </a:r>
          </a:p>
        </p:txBody>
      </p:sp>
      <p:sp>
        <p:nvSpPr>
          <p:cNvPr id="43" name="Oval 16"/>
          <p:cNvSpPr>
            <a:spLocks noChangeArrowheads="1"/>
          </p:cNvSpPr>
          <p:nvPr/>
        </p:nvSpPr>
        <p:spPr bwMode="auto">
          <a:xfrm>
            <a:off x="6437312" y="4138613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6704012" y="4138613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402012" y="6248400"/>
            <a:ext cx="4446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RNR is Combinatorially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Enzyme Modeling Overview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Model enzymes as quasi-equilibria (e.g.  E       ES)   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Combinatorially Complex Equilibria:</a:t>
            </a:r>
          </a:p>
          <a:p>
            <a:pPr marL="1200150" lvl="2" indent="-285750">
              <a:buClr>
                <a:schemeClr val="tx1"/>
              </a:buClr>
              <a:defRPr/>
            </a:pPr>
            <a:r>
              <a:rPr lang="en-US" sz="2100" dirty="0" smtClean="0">
                <a:ea typeface="ＭＳ Ｐゴシック" charset="-128"/>
              </a:rPr>
              <a:t>few reactants =&gt; many possible complexes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R package: Combinatorially Complex Equilibrium Model Selection (ccems) implements methods for activity and mass data</a:t>
            </a:r>
          </a:p>
          <a:p>
            <a:pPr marL="285750" lvl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Hypotheses: complete K = ∞ </a:t>
            </a:r>
            <a:r>
              <a:rPr lang="en-US" sz="2100" dirty="0" smtClean="0">
                <a:ea typeface="ＭＳ Ｐゴシック" charset="-128"/>
                <a:sym typeface="Wingdings" pitchFamily="2" charset="2"/>
              </a:rPr>
              <a:t> </a:t>
            </a:r>
            <a:r>
              <a:rPr lang="en-US" sz="2100" dirty="0" smtClean="0">
                <a:ea typeface="ＭＳ Ｐゴシック" charset="-128"/>
              </a:rPr>
              <a:t>[Complex] = 0 </a:t>
            </a:r>
            <a:r>
              <a:rPr lang="en-US" sz="2100" dirty="0" err="1" smtClean="0">
                <a:ea typeface="ＭＳ Ｐゴシック" charset="-128"/>
              </a:rPr>
              <a:t>vs</a:t>
            </a:r>
            <a:r>
              <a:rPr lang="en-US" sz="2100" dirty="0" smtClean="0">
                <a:ea typeface="ＭＳ Ｐゴシック" charset="-128"/>
              </a:rPr>
              <a:t> binary K</a:t>
            </a:r>
            <a:r>
              <a:rPr lang="en-US" sz="2100" baseline="-25000" dirty="0" smtClean="0">
                <a:ea typeface="ＭＳ Ｐゴシック" charset="-128"/>
              </a:rPr>
              <a:t>1 </a:t>
            </a:r>
            <a:r>
              <a:rPr lang="en-US" sz="2100" dirty="0" smtClean="0">
                <a:ea typeface="ＭＳ Ｐゴシック" charset="-128"/>
              </a:rPr>
              <a:t>= K</a:t>
            </a:r>
            <a:r>
              <a:rPr lang="en-US" sz="2100" baseline="-25000" dirty="0" smtClean="0">
                <a:ea typeface="ＭＳ Ｐゴシック" charset="-128"/>
              </a:rPr>
              <a:t>2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Generate a set of possible models, fit them, and select the best 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Model Selection: </a:t>
            </a:r>
            <a:r>
              <a:rPr lang="en-US" sz="2100" dirty="0" err="1" smtClean="0">
                <a:ea typeface="ＭＳ Ｐゴシック" charset="-128"/>
              </a:rPr>
              <a:t>Akaike</a:t>
            </a:r>
            <a:r>
              <a:rPr lang="en-US" sz="2100" dirty="0" smtClean="0">
                <a:ea typeface="ＭＳ Ｐゴシック" charset="-128"/>
              </a:rPr>
              <a:t> Information Criterion (AIC)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AIC decreases with P and then increases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Billions of models, but only thousands near AIC upturn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Generate 1P, 2P, 3P model space chunks sequentially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100" dirty="0" smtClean="0">
                <a:ea typeface="ＭＳ Ｐゴシック" charset="-128"/>
              </a:rPr>
              <a:t>Use structures to constrain complexity and simplicity of models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867400" y="1524000"/>
            <a:ext cx="266700" cy="77788"/>
            <a:chOff x="6172200" y="2171700"/>
            <a:chExt cx="266700" cy="77788"/>
          </a:xfrm>
        </p:grpSpPr>
        <p:cxnSp>
          <p:nvCxnSpPr>
            <p:cNvPr id="5" name="Straight Arrow Connector 5"/>
            <p:cNvCxnSpPr>
              <a:cxnSpLocks noChangeShapeType="1"/>
            </p:cNvCxnSpPr>
            <p:nvPr/>
          </p:nvCxnSpPr>
          <p:spPr bwMode="auto">
            <a:xfrm>
              <a:off x="6210300" y="2171700"/>
              <a:ext cx="228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6" name="Straight Arrow Connector 7"/>
            <p:cNvCxnSpPr>
              <a:cxnSpLocks noChangeShapeType="1"/>
            </p:cNvCxnSpPr>
            <p:nvPr/>
          </p:nvCxnSpPr>
          <p:spPr bwMode="auto">
            <a:xfrm rot="10800000">
              <a:off x="6172200" y="2247900"/>
              <a:ext cx="228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 Packages</a:t>
            </a:r>
          </a:p>
        </p:txBody>
      </p:sp>
      <p:pic>
        <p:nvPicPr>
          <p:cNvPr id="4" name="Picture 40" descr="dntpSuppl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14700"/>
            <a:ext cx="457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1574800"/>
            <a:ext cx="4076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Combinatorially Complex Equilibrium Model Selection (ccems, CRAN 2009)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5219700" y="1600200"/>
            <a:ext cx="3390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Systems Biology Markup Language interface to R (SBMLR, BIOC 2004)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905500" y="2982913"/>
            <a:ext cx="3086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Model networks of enzymes 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952500" y="3059112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Model </a:t>
            </a:r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93675" y="38481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231775" y="4724400"/>
            <a:ext cx="571500" cy="228600"/>
            <a:chOff x="533400" y="2705100"/>
            <a:chExt cx="571500" cy="228600"/>
          </a:xfrm>
        </p:grpSpPr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1336675" y="34671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1641475" y="34671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1336675" y="46863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1641475" y="4686300"/>
            <a:ext cx="304800" cy="60960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en-US" sz="1000"/>
          </a:p>
          <a:p>
            <a:pPr eaLnBrk="0" hangingPunct="0"/>
            <a:r>
              <a:rPr lang="en-US" sz="1000"/>
              <a:t> R1</a:t>
            </a: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2746375" y="3009900"/>
            <a:ext cx="609600" cy="609600"/>
            <a:chOff x="3086100" y="800100"/>
            <a:chExt cx="609600" cy="609600"/>
          </a:xfrm>
        </p:grpSpPr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0" name="Group 25"/>
          <p:cNvGrpSpPr>
            <a:grpSpLocks/>
          </p:cNvGrpSpPr>
          <p:nvPr/>
        </p:nvGrpSpPr>
        <p:grpSpPr bwMode="auto">
          <a:xfrm rot="7239458">
            <a:off x="3125788" y="3544888"/>
            <a:ext cx="609600" cy="609600"/>
            <a:chOff x="3086100" y="800100"/>
            <a:chExt cx="609600" cy="609600"/>
          </a:xfrm>
        </p:grpSpPr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 rot="-7965552">
            <a:off x="2452688" y="3592513"/>
            <a:ext cx="609600" cy="609600"/>
            <a:chOff x="3086100" y="800100"/>
            <a:chExt cx="609600" cy="609600"/>
          </a:xfrm>
        </p:grpSpPr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6" name="Group 31"/>
          <p:cNvGrpSpPr>
            <a:grpSpLocks/>
          </p:cNvGrpSpPr>
          <p:nvPr/>
        </p:nvGrpSpPr>
        <p:grpSpPr bwMode="auto">
          <a:xfrm>
            <a:off x="2784475" y="4570413"/>
            <a:ext cx="609600" cy="609600"/>
            <a:chOff x="3086100" y="800100"/>
            <a:chExt cx="609600" cy="609600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29" name="Group 34"/>
          <p:cNvGrpSpPr>
            <a:grpSpLocks/>
          </p:cNvGrpSpPr>
          <p:nvPr/>
        </p:nvGrpSpPr>
        <p:grpSpPr bwMode="auto">
          <a:xfrm rot="7239458">
            <a:off x="3163888" y="5105400"/>
            <a:ext cx="609600" cy="609600"/>
            <a:chOff x="3086100" y="800100"/>
            <a:chExt cx="609600" cy="609600"/>
          </a:xfrm>
        </p:grpSpPr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32" name="Group 37"/>
          <p:cNvGrpSpPr>
            <a:grpSpLocks/>
          </p:cNvGrpSpPr>
          <p:nvPr/>
        </p:nvGrpSpPr>
        <p:grpSpPr bwMode="auto">
          <a:xfrm rot="-7965552">
            <a:off x="2490788" y="5153025"/>
            <a:ext cx="609600" cy="609600"/>
            <a:chOff x="3086100" y="800100"/>
            <a:chExt cx="609600" cy="609600"/>
          </a:xfrm>
        </p:grpSpPr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30861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3390900" y="800100"/>
              <a:ext cx="304800" cy="6096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endParaRPr lang="en-US" sz="1000"/>
            </a:p>
            <a:p>
              <a:pPr eaLnBrk="0" hangingPunct="0"/>
              <a:r>
                <a:rPr lang="en-US" sz="1000"/>
                <a:t> R1</a:t>
              </a:r>
            </a:p>
          </p:txBody>
        </p:sp>
      </p:grp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2784475" y="4953000"/>
            <a:ext cx="571500" cy="228600"/>
            <a:chOff x="533400" y="2705100"/>
            <a:chExt cx="571500" cy="228600"/>
          </a:xfrm>
        </p:grpSpPr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5334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800100" y="2705100"/>
              <a:ext cx="304800" cy="2286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en-US" sz="1000"/>
                <a:t> R2</a:t>
              </a:r>
            </a:p>
          </p:txBody>
        </p:sp>
      </p:grp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1374775" y="5257800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39" name="Oval 17"/>
          <p:cNvSpPr>
            <a:spLocks noChangeArrowheads="1"/>
          </p:cNvSpPr>
          <p:nvPr/>
        </p:nvSpPr>
        <p:spPr bwMode="auto">
          <a:xfrm>
            <a:off x="1641475" y="5257800"/>
            <a:ext cx="304800" cy="2286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sz="1000"/>
              <a:t> R2</a:t>
            </a:r>
          </a:p>
        </p:txBody>
      </p:sp>
      <p:sp>
        <p:nvSpPr>
          <p:cNvPr id="40" name="Freeform 50"/>
          <p:cNvSpPr>
            <a:spLocks/>
          </p:cNvSpPr>
          <p:nvPr/>
        </p:nvSpPr>
        <p:spPr bwMode="auto">
          <a:xfrm>
            <a:off x="-3175" y="2617789"/>
            <a:ext cx="4310063" cy="3478212"/>
          </a:xfrm>
          <a:custGeom>
            <a:avLst/>
            <a:gdLst>
              <a:gd name="T0" fmla="*/ 860480 w 4310742"/>
              <a:gd name="T1" fmla="*/ 3596580 h 3857170"/>
              <a:gd name="T2" fmla="*/ 122934 w 4310742"/>
              <a:gd name="T3" fmla="*/ 2701529 h 3857170"/>
              <a:gd name="T4" fmla="*/ 133774 w 4310742"/>
              <a:gd name="T5" fmla="*/ 1129730 h 3857170"/>
              <a:gd name="T6" fmla="*/ 925556 w 4310742"/>
              <a:gd name="T7" fmla="*/ 420241 h 3857170"/>
              <a:gd name="T8" fmla="*/ 3127374 w 4310742"/>
              <a:gd name="T9" fmla="*/ 136439 h 3857170"/>
              <a:gd name="T10" fmla="*/ 3995082 w 4310742"/>
              <a:gd name="T11" fmla="*/ 1238886 h 3857170"/>
              <a:gd name="T12" fmla="*/ 3908309 w 4310742"/>
              <a:gd name="T13" fmla="*/ 3258214 h 3857170"/>
              <a:gd name="T14" fmla="*/ 1673964 w 4310742"/>
              <a:gd name="T15" fmla="*/ 3814878 h 3857170"/>
              <a:gd name="T16" fmla="*/ 860480 w 4310742"/>
              <a:gd name="T17" fmla="*/ 3596580 h 38571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10742"/>
              <a:gd name="T28" fmla="*/ 0 h 3857170"/>
              <a:gd name="T29" fmla="*/ 4310742 w 4310742"/>
              <a:gd name="T30" fmla="*/ 3857170 h 38571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10742" h="3857170">
                <a:moveTo>
                  <a:pt x="863599" y="3586842"/>
                </a:moveTo>
                <a:cubicBezTo>
                  <a:pt x="604156" y="3401785"/>
                  <a:pt x="244928" y="3104242"/>
                  <a:pt x="123371" y="2694214"/>
                </a:cubicBezTo>
                <a:cubicBezTo>
                  <a:pt x="1814" y="2284186"/>
                  <a:pt x="0" y="1505857"/>
                  <a:pt x="134257" y="1126671"/>
                </a:cubicBezTo>
                <a:cubicBezTo>
                  <a:pt x="268514" y="747485"/>
                  <a:pt x="428171" y="584199"/>
                  <a:pt x="928914" y="419099"/>
                </a:cubicBezTo>
                <a:cubicBezTo>
                  <a:pt x="1429657" y="253999"/>
                  <a:pt x="2625271" y="0"/>
                  <a:pt x="3138714" y="136071"/>
                </a:cubicBezTo>
                <a:cubicBezTo>
                  <a:pt x="3652157" y="272143"/>
                  <a:pt x="3878943" y="716642"/>
                  <a:pt x="4009571" y="1235528"/>
                </a:cubicBezTo>
                <a:cubicBezTo>
                  <a:pt x="4140200" y="1754414"/>
                  <a:pt x="4310742" y="2821214"/>
                  <a:pt x="3922485" y="3249385"/>
                </a:cubicBezTo>
                <a:cubicBezTo>
                  <a:pt x="3534228" y="3677556"/>
                  <a:pt x="2195285" y="3751942"/>
                  <a:pt x="1680028" y="3804556"/>
                </a:cubicBezTo>
                <a:cubicBezTo>
                  <a:pt x="1164771" y="3857170"/>
                  <a:pt x="1123042" y="3771899"/>
                  <a:pt x="863599" y="3586842"/>
                </a:cubicBezTo>
                <a:close/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Right Arrow 51"/>
          <p:cNvSpPr>
            <a:spLocks noChangeArrowheads="1"/>
          </p:cNvSpPr>
          <p:nvPr/>
        </p:nvSpPr>
        <p:spPr bwMode="auto">
          <a:xfrm>
            <a:off x="3692525" y="4267200"/>
            <a:ext cx="803275" cy="228600"/>
          </a:xfrm>
          <a:prstGeom prst="rightArrow">
            <a:avLst>
              <a:gd name="adj1" fmla="val 50000"/>
              <a:gd name="adj2" fmla="val 49982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2" name="TextBox 12"/>
          <p:cNvSpPr txBox="1">
            <a:spLocks noChangeArrowheads="1"/>
          </p:cNvSpPr>
          <p:nvPr/>
        </p:nvSpPr>
        <p:spPr bwMode="auto">
          <a:xfrm>
            <a:off x="5143500" y="6477000"/>
            <a:ext cx="3695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Go to SBMLR </a:t>
            </a:r>
            <a:r>
              <a:rPr lang="en-US" dirty="0" err="1" smtClean="0"/>
              <a:t>dNTP</a:t>
            </a:r>
            <a:r>
              <a:rPr lang="en-US" dirty="0" smtClean="0"/>
              <a:t> supply demo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1066800" y="4481513"/>
          <a:ext cx="7735888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Slide" r:id="rId3" imgW="5865853" imgH="4398231" progId="PowerPoint.Slide.8">
                  <p:embed/>
                </p:oleObj>
              </mc:Choice>
              <mc:Fallback>
                <p:oleObj name="Slide" r:id="rId3" imgW="5865853" imgH="4398231" progId="PowerPoint.Slide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639" t="67017" r="4358" b="72"/>
                      <a:stretch>
                        <a:fillRect/>
                      </a:stretch>
                    </p:blipFill>
                    <p:spPr bwMode="auto">
                      <a:xfrm>
                        <a:off x="1066800" y="4481513"/>
                        <a:ext cx="7735888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MMR</a:t>
            </a:r>
            <a:r>
              <a:rPr lang="en-US" baseline="30000" dirty="0" smtClean="0"/>
              <a:t>-</a:t>
            </a:r>
            <a:r>
              <a:rPr lang="en-US" dirty="0" smtClean="0"/>
              <a:t> Treatment Hypothesis</a:t>
            </a:r>
          </a:p>
        </p:txBody>
      </p:sp>
      <p:sp>
        <p:nvSpPr>
          <p:cNvPr id="1028" name="Line 2"/>
          <p:cNvSpPr>
            <a:spLocks noChangeShapeType="1"/>
          </p:cNvSpPr>
          <p:nvPr/>
        </p:nvSpPr>
        <p:spPr bwMode="auto">
          <a:xfrm>
            <a:off x="4964113" y="3405188"/>
            <a:ext cx="8905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928938" y="3262313"/>
            <a:ext cx="1973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dNTPs + Analogs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6029325" y="3290888"/>
            <a:ext cx="204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 pitchFamily="34" charset="-128"/>
              </a:rPr>
              <a:t>DNA + Drug-DNA</a:t>
            </a:r>
          </a:p>
        </p:txBody>
      </p:sp>
      <p:sp>
        <p:nvSpPr>
          <p:cNvPr id="1031" name="Line 5"/>
          <p:cNvSpPr>
            <a:spLocks noChangeShapeType="1"/>
          </p:cNvSpPr>
          <p:nvPr/>
        </p:nvSpPr>
        <p:spPr bwMode="auto">
          <a:xfrm flipH="1">
            <a:off x="4964113" y="3579813"/>
            <a:ext cx="89058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3773488" y="1524000"/>
            <a:ext cx="29702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Damage Driven</a:t>
            </a:r>
          </a:p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or </a:t>
            </a:r>
          </a:p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S-phase Driven</a:t>
            </a:r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>
            <a:off x="5310188" y="2439988"/>
            <a:ext cx="0" cy="81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4" name="AutoShape 8"/>
          <p:cNvSpPr>
            <a:spLocks/>
          </p:cNvSpPr>
          <p:nvPr/>
        </p:nvSpPr>
        <p:spPr bwMode="auto">
          <a:xfrm>
            <a:off x="4322763" y="1525588"/>
            <a:ext cx="147637" cy="914400"/>
          </a:xfrm>
          <a:prstGeom prst="leftBrace">
            <a:avLst>
              <a:gd name="adj1" fmla="val 5161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2759075" y="1611313"/>
            <a:ext cx="1706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dNTP demand is either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773613" y="4252913"/>
            <a:ext cx="1522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ea typeface="ＭＳ Ｐゴシック" pitchFamily="34" charset="-128"/>
              </a:rPr>
              <a:t>DNA repair</a:t>
            </a: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5310188" y="3654425"/>
            <a:ext cx="0" cy="59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922338" y="2625725"/>
            <a:ext cx="1528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Salvage</a:t>
            </a: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04875" y="3540125"/>
            <a:ext cx="1528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ea typeface="ＭＳ Ｐゴシック" pitchFamily="34" charset="-128"/>
              </a:rPr>
              <a:t>De novo</a:t>
            </a:r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895475" y="2840038"/>
            <a:ext cx="103028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1895475" y="3525838"/>
            <a:ext cx="1030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2" name="Text Box 9"/>
          <p:cNvSpPr txBox="1">
            <a:spLocks noChangeArrowheads="1"/>
          </p:cNvSpPr>
          <p:nvPr/>
        </p:nvSpPr>
        <p:spPr bwMode="auto">
          <a:xfrm>
            <a:off x="542925" y="1531938"/>
            <a:ext cx="170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34" charset="-128"/>
              </a:rPr>
              <a:t>IUdR</a:t>
            </a:r>
          </a:p>
        </p:txBody>
      </p:sp>
      <p:sp>
        <p:nvSpPr>
          <p:cNvPr id="1043" name="Line 7"/>
          <p:cNvSpPr>
            <a:spLocks noChangeShapeType="1"/>
          </p:cNvSpPr>
          <p:nvPr/>
        </p:nvSpPr>
        <p:spPr bwMode="auto">
          <a:xfrm>
            <a:off x="1400175" y="1879600"/>
            <a:ext cx="0" cy="811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Indirect Approach </a:t>
            </a:r>
            <a:br>
              <a:rPr lang="en-US" dirty="0" smtClean="0"/>
            </a:br>
            <a:r>
              <a:rPr lang="en-US" dirty="0" smtClean="0"/>
              <a:t>pro-B Cell Childhood ALL</a:t>
            </a: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457200" y="1506537"/>
            <a:ext cx="3878262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E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TEL-AML1 with HR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TEL-AML1 with CCR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other outcome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8E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BCR-ABL with CCR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BCR-ABL with HR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censored, missing, or other outcome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 t="12010" r="4216" b="2414"/>
          <a:stretch>
            <a:fillRect/>
          </a:stretch>
        </p:blipFill>
        <p:spPr bwMode="auto">
          <a:xfrm>
            <a:off x="4352925" y="1447800"/>
            <a:ext cx="4002087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646737" y="5027612"/>
            <a:ext cx="2774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100"/>
              <a:t>Ross et al: </a:t>
            </a:r>
            <a:r>
              <a:rPr lang="en-US" sz="1100" i="1"/>
              <a:t>Blood </a:t>
            </a:r>
            <a:r>
              <a:rPr lang="en-US" sz="1100"/>
              <a:t>2003, 102:2951-2959 </a:t>
            </a:r>
          </a:p>
          <a:p>
            <a:r>
              <a:rPr lang="en-US" sz="1100"/>
              <a:t>Yeoh et al: </a:t>
            </a:r>
            <a:r>
              <a:rPr lang="en-US" sz="1100" i="1"/>
              <a:t>Cancer Cell </a:t>
            </a:r>
            <a:r>
              <a:rPr lang="en-US" sz="1100"/>
              <a:t>2002, 1:133-143                                                                                   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81012" y="5557837"/>
            <a:ext cx="4435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Radivoyevitch et al., BMC Cancer 6, 104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Folate Cycle (dTTP Supply)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733800" y="24384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86200" y="25146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THF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57600" y="57150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733800" y="57912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</a:t>
            </a:r>
            <a:r>
              <a:rPr lang="en-US" sz="1000" b="1" baseline="-25000">
                <a:latin typeface="Arial" charset="0"/>
              </a:rPr>
              <a:t>2</a:t>
            </a:r>
            <a:r>
              <a:rPr lang="en-US" sz="1000" b="1">
                <a:latin typeface="Arial" charset="0"/>
              </a:rPr>
              <a:t>THF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57400" y="44196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057400" y="44958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</a:t>
            </a:r>
            <a:r>
              <a:rPr lang="en-US" sz="1000" b="1" baseline="-25000">
                <a:latin typeface="Arial" charset="0"/>
              </a:rPr>
              <a:t>3</a:t>
            </a:r>
            <a:r>
              <a:rPr lang="en-US" sz="1000" b="1">
                <a:latin typeface="Arial" charset="0"/>
              </a:rPr>
              <a:t>THF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486400" y="54864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486400" y="55626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CHOTHF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620000" y="2514600"/>
            <a:ext cx="762000" cy="381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772400" y="25908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DHF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315200" y="3581400"/>
            <a:ext cx="6096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239000" y="3581400"/>
            <a:ext cx="7620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CHODHF</a:t>
            </a:r>
          </a:p>
        </p:txBody>
      </p:sp>
      <p:sp>
        <p:nvSpPr>
          <p:cNvPr id="23" name="Line 14"/>
          <p:cNvSpPr>
            <a:spLocks noChangeShapeType="1"/>
          </p:cNvSpPr>
          <p:nvPr/>
        </p:nvSpPr>
        <p:spPr bwMode="auto">
          <a:xfrm flipH="1">
            <a:off x="2895600" y="5943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 flipV="1">
            <a:off x="2438400" y="48006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flipV="1">
            <a:off x="2438400" y="29718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2971800" y="2590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419600" y="5791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8862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38100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43434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4267200" y="28194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4419600" y="59436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V="1">
            <a:off x="5943600" y="3048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76962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 flipV="1">
            <a:off x="8077200" y="2895600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Arc 27"/>
          <p:cNvSpPr>
            <a:spLocks/>
          </p:cNvSpPr>
          <p:nvPr/>
        </p:nvSpPr>
        <p:spPr bwMode="auto">
          <a:xfrm flipV="1">
            <a:off x="7696200" y="5486400"/>
            <a:ext cx="3810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8"/>
          <p:cNvSpPr>
            <a:spLocks noChangeShapeType="1"/>
          </p:cNvSpPr>
          <p:nvPr/>
        </p:nvSpPr>
        <p:spPr bwMode="auto">
          <a:xfrm flipV="1">
            <a:off x="6096000" y="30480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 flipV="1">
            <a:off x="4495800" y="2743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Arc 30"/>
          <p:cNvSpPr>
            <a:spLocks/>
          </p:cNvSpPr>
          <p:nvPr/>
        </p:nvSpPr>
        <p:spPr bwMode="auto">
          <a:xfrm>
            <a:off x="5334000" y="2743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5715000" y="3124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Arc 32"/>
          <p:cNvSpPr>
            <a:spLocks/>
          </p:cNvSpPr>
          <p:nvPr/>
        </p:nvSpPr>
        <p:spPr bwMode="auto">
          <a:xfrm rot="16200000">
            <a:off x="2496344" y="2532856"/>
            <a:ext cx="417512" cy="53340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rc 33"/>
          <p:cNvSpPr>
            <a:spLocks/>
          </p:cNvSpPr>
          <p:nvPr/>
        </p:nvSpPr>
        <p:spPr bwMode="auto">
          <a:xfrm>
            <a:off x="5638800" y="2590800"/>
            <a:ext cx="457200" cy="53975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4"/>
          <p:cNvSpPr>
            <a:spLocks noChangeShapeType="1"/>
          </p:cNvSpPr>
          <p:nvPr/>
        </p:nvSpPr>
        <p:spPr bwMode="auto">
          <a:xfrm flipH="1">
            <a:off x="4495800" y="2667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 flipV="1">
            <a:off x="4495800" y="25908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Arc 36"/>
          <p:cNvSpPr>
            <a:spLocks/>
          </p:cNvSpPr>
          <p:nvPr/>
        </p:nvSpPr>
        <p:spPr bwMode="auto">
          <a:xfrm>
            <a:off x="7467600" y="2051050"/>
            <a:ext cx="417513" cy="46355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rc 37"/>
          <p:cNvSpPr>
            <a:spLocks/>
          </p:cNvSpPr>
          <p:nvPr/>
        </p:nvSpPr>
        <p:spPr bwMode="auto">
          <a:xfrm rot="16200000">
            <a:off x="4287838" y="1968500"/>
            <a:ext cx="341312" cy="519112"/>
          </a:xfrm>
          <a:custGeom>
            <a:avLst/>
            <a:gdLst>
              <a:gd name="T0" fmla="*/ 0 w 23659"/>
              <a:gd name="T1" fmla="*/ 2147483647 h 24200"/>
              <a:gd name="T2" fmla="*/ 2147483647 w 23659"/>
              <a:gd name="T3" fmla="*/ 2147483647 h 24200"/>
              <a:gd name="T4" fmla="*/ 2147483647 w 23659"/>
              <a:gd name="T5" fmla="*/ 2147483647 h 24200"/>
              <a:gd name="T6" fmla="*/ 0 60000 65536"/>
              <a:gd name="T7" fmla="*/ 0 60000 65536"/>
              <a:gd name="T8" fmla="*/ 0 60000 65536"/>
              <a:gd name="T9" fmla="*/ 0 w 23659"/>
              <a:gd name="T10" fmla="*/ 0 h 24200"/>
              <a:gd name="T11" fmla="*/ 23659 w 23659"/>
              <a:gd name="T12" fmla="*/ 24200 h 24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42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cubicBezTo>
                  <a:pt x="23659" y="22469"/>
                  <a:pt x="23606" y="23337"/>
                  <a:pt x="23501" y="24199"/>
                </a:cubicBezTo>
              </a:path>
              <a:path w="23659" h="242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cubicBezTo>
                  <a:pt x="23659" y="22469"/>
                  <a:pt x="23606" y="23337"/>
                  <a:pt x="23501" y="24199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38"/>
          <p:cNvSpPr>
            <a:spLocks noChangeShapeType="1"/>
          </p:cNvSpPr>
          <p:nvPr/>
        </p:nvSpPr>
        <p:spPr bwMode="auto">
          <a:xfrm flipH="1">
            <a:off x="4648200" y="2057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>
            <a:off x="4191000" y="2362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" name="Arc 40"/>
          <p:cNvSpPr>
            <a:spLocks/>
          </p:cNvSpPr>
          <p:nvPr/>
        </p:nvSpPr>
        <p:spPr bwMode="auto">
          <a:xfrm>
            <a:off x="5562600" y="2667000"/>
            <a:ext cx="381000" cy="46355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rc 41"/>
          <p:cNvSpPr>
            <a:spLocks/>
          </p:cNvSpPr>
          <p:nvPr/>
        </p:nvSpPr>
        <p:spPr bwMode="auto">
          <a:xfrm rot="10800000">
            <a:off x="2438400" y="5638800"/>
            <a:ext cx="533400" cy="304800"/>
          </a:xfrm>
          <a:custGeom>
            <a:avLst/>
            <a:gdLst>
              <a:gd name="T0" fmla="*/ 0 w 23659"/>
              <a:gd name="T1" fmla="*/ 2147483647 h 21600"/>
              <a:gd name="T2" fmla="*/ 2147483647 w 23659"/>
              <a:gd name="T3" fmla="*/ 2147483647 h 21600"/>
              <a:gd name="T4" fmla="*/ 2147483647 w 23659"/>
              <a:gd name="T5" fmla="*/ 2147483647 h 21600"/>
              <a:gd name="T6" fmla="*/ 0 60000 65536"/>
              <a:gd name="T7" fmla="*/ 0 60000 65536"/>
              <a:gd name="T8" fmla="*/ 0 60000 65536"/>
              <a:gd name="T9" fmla="*/ 0 w 23659"/>
              <a:gd name="T10" fmla="*/ 0 h 21600"/>
              <a:gd name="T11" fmla="*/ 23659 w 2365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59" h="21600" fill="none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</a:path>
              <a:path w="23659" h="21600" stroke="0" extrusionOk="0">
                <a:moveTo>
                  <a:pt x="0" y="98"/>
                </a:moveTo>
                <a:cubicBezTo>
                  <a:pt x="684" y="32"/>
                  <a:pt x="1371" y="-1"/>
                  <a:pt x="2059" y="0"/>
                </a:cubicBezTo>
                <a:cubicBezTo>
                  <a:pt x="13988" y="0"/>
                  <a:pt x="23659" y="9670"/>
                  <a:pt x="23659" y="21600"/>
                </a:cubicBezTo>
                <a:lnTo>
                  <a:pt x="2059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>
            <a:off x="7315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6400800" y="52578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4"/>
          <p:cNvSpPr>
            <a:spLocks noChangeArrowheads="1"/>
          </p:cNvSpPr>
          <p:nvPr/>
        </p:nvSpPr>
        <p:spPr bwMode="auto">
          <a:xfrm>
            <a:off x="6019800" y="6410325"/>
            <a:ext cx="609600" cy="304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6400800" y="45720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>
            <a:off x="6400800" y="41148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2971800" y="3810000"/>
            <a:ext cx="5334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2971800" y="3794125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HCHO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6400800" y="52578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GAR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400800" y="45720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FGAR</a:t>
            </a:r>
          </a:p>
        </p:txBody>
      </p:sp>
      <p:sp>
        <p:nvSpPr>
          <p:cNvPr id="60" name="Text Box 51"/>
          <p:cNvSpPr txBox="1">
            <a:spLocks noChangeArrowheads="1"/>
          </p:cNvSpPr>
          <p:nvPr/>
        </p:nvSpPr>
        <p:spPr bwMode="auto">
          <a:xfrm>
            <a:off x="6400800" y="41148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AICAR</a:t>
            </a: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>
            <a:off x="6400800" y="26050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FAICAR</a:t>
            </a:r>
          </a:p>
        </p:txBody>
      </p:sp>
      <p:sp>
        <p:nvSpPr>
          <p:cNvPr id="62" name="Arc 53"/>
          <p:cNvSpPr>
            <a:spLocks/>
          </p:cNvSpPr>
          <p:nvPr/>
        </p:nvSpPr>
        <p:spPr bwMode="auto">
          <a:xfrm>
            <a:off x="3505200" y="3963987"/>
            <a:ext cx="304800" cy="304800"/>
          </a:xfrm>
          <a:custGeom>
            <a:avLst/>
            <a:gdLst>
              <a:gd name="T0" fmla="*/ 0 w 23663"/>
              <a:gd name="T1" fmla="*/ 2147483647 h 26757"/>
              <a:gd name="T2" fmla="*/ 2147483647 w 23663"/>
              <a:gd name="T3" fmla="*/ 2147483647 h 26757"/>
              <a:gd name="T4" fmla="*/ 2147483647 w 23663"/>
              <a:gd name="T5" fmla="*/ 2147483647 h 26757"/>
              <a:gd name="T6" fmla="*/ 0 60000 65536"/>
              <a:gd name="T7" fmla="*/ 0 60000 65536"/>
              <a:gd name="T8" fmla="*/ 0 60000 65536"/>
              <a:gd name="T9" fmla="*/ 0 w 23663"/>
              <a:gd name="T10" fmla="*/ 0 h 26757"/>
              <a:gd name="T11" fmla="*/ 23663 w 23663"/>
              <a:gd name="T12" fmla="*/ 26757 h 26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63" h="26757" fill="none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</a:path>
              <a:path w="23663" h="26757" stroke="0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  <a:lnTo>
                  <a:pt x="206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rc 54"/>
          <p:cNvSpPr>
            <a:spLocks/>
          </p:cNvSpPr>
          <p:nvPr/>
        </p:nvSpPr>
        <p:spPr bwMode="auto">
          <a:xfrm>
            <a:off x="3505200" y="3886200"/>
            <a:ext cx="381000" cy="304800"/>
          </a:xfrm>
          <a:custGeom>
            <a:avLst/>
            <a:gdLst>
              <a:gd name="T0" fmla="*/ 0 w 23663"/>
              <a:gd name="T1" fmla="*/ 2147483647 h 26757"/>
              <a:gd name="T2" fmla="*/ 2147483647 w 23663"/>
              <a:gd name="T3" fmla="*/ 2147483647 h 26757"/>
              <a:gd name="T4" fmla="*/ 2147483647 w 23663"/>
              <a:gd name="T5" fmla="*/ 2147483647 h 26757"/>
              <a:gd name="T6" fmla="*/ 0 60000 65536"/>
              <a:gd name="T7" fmla="*/ 0 60000 65536"/>
              <a:gd name="T8" fmla="*/ 0 60000 65536"/>
              <a:gd name="T9" fmla="*/ 0 w 23663"/>
              <a:gd name="T10" fmla="*/ 0 h 26757"/>
              <a:gd name="T11" fmla="*/ 23663 w 23663"/>
              <a:gd name="T12" fmla="*/ 26757 h 26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63" h="26757" fill="none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</a:path>
              <a:path w="23663" h="26757" stroke="0" extrusionOk="0">
                <a:moveTo>
                  <a:pt x="-1" y="98"/>
                </a:moveTo>
                <a:cubicBezTo>
                  <a:pt x="685" y="32"/>
                  <a:pt x="1374" y="-1"/>
                  <a:pt x="2063" y="0"/>
                </a:cubicBezTo>
                <a:cubicBezTo>
                  <a:pt x="13992" y="0"/>
                  <a:pt x="23663" y="9670"/>
                  <a:pt x="23663" y="21600"/>
                </a:cubicBezTo>
                <a:cubicBezTo>
                  <a:pt x="23663" y="23337"/>
                  <a:pt x="23453" y="25069"/>
                  <a:pt x="23038" y="26757"/>
                </a:cubicBezTo>
                <a:lnTo>
                  <a:pt x="2063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55"/>
          <p:cNvSpPr>
            <a:spLocks noChangeShapeType="1"/>
          </p:cNvSpPr>
          <p:nvPr/>
        </p:nvSpPr>
        <p:spPr bwMode="auto">
          <a:xfrm flipH="1">
            <a:off x="3505200" y="39624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56"/>
          <p:cNvSpPr>
            <a:spLocks noChangeShapeType="1"/>
          </p:cNvSpPr>
          <p:nvPr/>
        </p:nvSpPr>
        <p:spPr bwMode="auto">
          <a:xfrm flipH="1" flipV="1">
            <a:off x="6629400" y="43434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6" name="Arc 57"/>
          <p:cNvSpPr>
            <a:spLocks/>
          </p:cNvSpPr>
          <p:nvPr/>
        </p:nvSpPr>
        <p:spPr bwMode="auto">
          <a:xfrm rot="16200000">
            <a:off x="6705600" y="3048000"/>
            <a:ext cx="990600" cy="228600"/>
          </a:xfrm>
          <a:custGeom>
            <a:avLst/>
            <a:gdLst>
              <a:gd name="T0" fmla="*/ 0 w 43197"/>
              <a:gd name="T1" fmla="*/ 2147483647 h 23708"/>
              <a:gd name="T2" fmla="*/ 2147483647 w 43197"/>
              <a:gd name="T3" fmla="*/ 2147483647 h 23708"/>
              <a:gd name="T4" fmla="*/ 2147483647 w 43197"/>
              <a:gd name="T5" fmla="*/ 2147483647 h 23708"/>
              <a:gd name="T6" fmla="*/ 0 60000 65536"/>
              <a:gd name="T7" fmla="*/ 0 60000 65536"/>
              <a:gd name="T8" fmla="*/ 0 60000 65536"/>
              <a:gd name="T9" fmla="*/ 0 w 43197"/>
              <a:gd name="T10" fmla="*/ 0 h 23708"/>
              <a:gd name="T11" fmla="*/ 43197 w 43197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3708" fill="none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</a:path>
              <a:path w="43197" h="23708" stroke="0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  <a:lnTo>
                  <a:pt x="215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rc 58"/>
          <p:cNvSpPr>
            <a:spLocks/>
          </p:cNvSpPr>
          <p:nvPr/>
        </p:nvSpPr>
        <p:spPr bwMode="auto">
          <a:xfrm rot="16200000">
            <a:off x="5551487" y="3287713"/>
            <a:ext cx="1431925" cy="342900"/>
          </a:xfrm>
          <a:custGeom>
            <a:avLst/>
            <a:gdLst>
              <a:gd name="T0" fmla="*/ 0 w 43197"/>
              <a:gd name="T1" fmla="*/ 2147483647 h 23708"/>
              <a:gd name="T2" fmla="*/ 2147483647 w 43197"/>
              <a:gd name="T3" fmla="*/ 2147483647 h 23708"/>
              <a:gd name="T4" fmla="*/ 2147483647 w 43197"/>
              <a:gd name="T5" fmla="*/ 2147483647 h 23708"/>
              <a:gd name="T6" fmla="*/ 0 60000 65536"/>
              <a:gd name="T7" fmla="*/ 0 60000 65536"/>
              <a:gd name="T8" fmla="*/ 0 60000 65536"/>
              <a:gd name="T9" fmla="*/ 0 w 43197"/>
              <a:gd name="T10" fmla="*/ 0 h 23708"/>
              <a:gd name="T11" fmla="*/ 43197 w 43197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7" h="23708" fill="none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</a:path>
              <a:path w="43197" h="23708" stroke="0" extrusionOk="0">
                <a:moveTo>
                  <a:pt x="-1" y="21246"/>
                </a:moveTo>
                <a:cubicBezTo>
                  <a:pt x="192" y="9456"/>
                  <a:pt x="9805" y="-1"/>
                  <a:pt x="21597" y="0"/>
                </a:cubicBezTo>
                <a:cubicBezTo>
                  <a:pt x="33526" y="0"/>
                  <a:pt x="43197" y="9670"/>
                  <a:pt x="43197" y="21600"/>
                </a:cubicBezTo>
                <a:cubicBezTo>
                  <a:pt x="43197" y="22303"/>
                  <a:pt x="43162" y="23007"/>
                  <a:pt x="43093" y="23707"/>
                </a:cubicBezTo>
                <a:lnTo>
                  <a:pt x="21597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rc 59"/>
          <p:cNvSpPr>
            <a:spLocks/>
          </p:cNvSpPr>
          <p:nvPr/>
        </p:nvSpPr>
        <p:spPr bwMode="auto">
          <a:xfrm rot="5400000">
            <a:off x="6323806" y="3352006"/>
            <a:ext cx="1373188" cy="152400"/>
          </a:xfrm>
          <a:custGeom>
            <a:avLst/>
            <a:gdLst>
              <a:gd name="T0" fmla="*/ 2147483647 w 43200"/>
              <a:gd name="T1" fmla="*/ 2147483647 h 23708"/>
              <a:gd name="T2" fmla="*/ 2147483647 w 43200"/>
              <a:gd name="T3" fmla="*/ 2147483647 h 23708"/>
              <a:gd name="T4" fmla="*/ 2147483647 w 43200"/>
              <a:gd name="T5" fmla="*/ 2147483647 h 23708"/>
              <a:gd name="T6" fmla="*/ 0 60000 65536"/>
              <a:gd name="T7" fmla="*/ 0 60000 65536"/>
              <a:gd name="T8" fmla="*/ 0 60000 65536"/>
              <a:gd name="T9" fmla="*/ 0 w 43200"/>
              <a:gd name="T10" fmla="*/ 0 h 23708"/>
              <a:gd name="T11" fmla="*/ 43200 w 43200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708" fill="none" extrusionOk="0">
                <a:moveTo>
                  <a:pt x="27" y="22695"/>
                </a:moveTo>
                <a:cubicBezTo>
                  <a:pt x="9" y="22330"/>
                  <a:pt x="0" y="219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</a:path>
              <a:path w="43200" h="23708" stroke="0" extrusionOk="0">
                <a:moveTo>
                  <a:pt x="27" y="22695"/>
                </a:moveTo>
                <a:cubicBezTo>
                  <a:pt x="9" y="22330"/>
                  <a:pt x="0" y="2196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6400800" y="2743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H="1" flipV="1">
            <a:off x="6858000" y="2743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" name="Text Box 62"/>
          <p:cNvSpPr txBox="1">
            <a:spLocks noChangeArrowheads="1"/>
          </p:cNvSpPr>
          <p:nvPr/>
        </p:nvSpPr>
        <p:spPr bwMode="auto">
          <a:xfrm>
            <a:off x="6019800" y="6400800"/>
            <a:ext cx="6858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dUMP</a:t>
            </a:r>
          </a:p>
        </p:txBody>
      </p:sp>
      <p:sp>
        <p:nvSpPr>
          <p:cNvPr id="72" name="Arc 63"/>
          <p:cNvSpPr>
            <a:spLocks/>
          </p:cNvSpPr>
          <p:nvPr/>
        </p:nvSpPr>
        <p:spPr bwMode="auto">
          <a:xfrm rot="21269705">
            <a:off x="6249988" y="5953125"/>
            <a:ext cx="973137" cy="495300"/>
          </a:xfrm>
          <a:custGeom>
            <a:avLst/>
            <a:gdLst>
              <a:gd name="T0" fmla="*/ 0 w 43152"/>
              <a:gd name="T1" fmla="*/ 2147483647 h 23708"/>
              <a:gd name="T2" fmla="*/ 2147483647 w 43152"/>
              <a:gd name="T3" fmla="*/ 2147483647 h 23708"/>
              <a:gd name="T4" fmla="*/ 2147483647 w 43152"/>
              <a:gd name="T5" fmla="*/ 2147483647 h 23708"/>
              <a:gd name="T6" fmla="*/ 0 60000 65536"/>
              <a:gd name="T7" fmla="*/ 0 60000 65536"/>
              <a:gd name="T8" fmla="*/ 0 60000 65536"/>
              <a:gd name="T9" fmla="*/ 0 w 43152"/>
              <a:gd name="T10" fmla="*/ 0 h 23708"/>
              <a:gd name="T11" fmla="*/ 43152 w 43152"/>
              <a:gd name="T12" fmla="*/ 23708 h 2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52" h="23708" fill="none" extrusionOk="0">
                <a:moveTo>
                  <a:pt x="0" y="20158"/>
                </a:moveTo>
                <a:cubicBezTo>
                  <a:pt x="759" y="8813"/>
                  <a:pt x="10182" y="-1"/>
                  <a:pt x="21552" y="0"/>
                </a:cubicBezTo>
                <a:cubicBezTo>
                  <a:pt x="33481" y="0"/>
                  <a:pt x="43152" y="9670"/>
                  <a:pt x="43152" y="21600"/>
                </a:cubicBezTo>
                <a:cubicBezTo>
                  <a:pt x="43152" y="22303"/>
                  <a:pt x="43117" y="23007"/>
                  <a:pt x="43048" y="23707"/>
                </a:cubicBezTo>
              </a:path>
              <a:path w="43152" h="23708" stroke="0" extrusionOk="0">
                <a:moveTo>
                  <a:pt x="0" y="20158"/>
                </a:moveTo>
                <a:cubicBezTo>
                  <a:pt x="759" y="8813"/>
                  <a:pt x="10182" y="-1"/>
                  <a:pt x="21552" y="0"/>
                </a:cubicBezTo>
                <a:cubicBezTo>
                  <a:pt x="33481" y="0"/>
                  <a:pt x="43152" y="9670"/>
                  <a:pt x="43152" y="21600"/>
                </a:cubicBezTo>
                <a:cubicBezTo>
                  <a:pt x="43152" y="22303"/>
                  <a:pt x="43117" y="23007"/>
                  <a:pt x="43048" y="23707"/>
                </a:cubicBezTo>
                <a:lnTo>
                  <a:pt x="21552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64"/>
          <p:cNvSpPr>
            <a:spLocks noChangeShapeType="1"/>
          </p:cNvSpPr>
          <p:nvPr/>
        </p:nvSpPr>
        <p:spPr bwMode="auto">
          <a:xfrm>
            <a:off x="7239000" y="6324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Text Box 65"/>
          <p:cNvSpPr txBox="1">
            <a:spLocks noChangeArrowheads="1"/>
          </p:cNvSpPr>
          <p:nvPr/>
        </p:nvSpPr>
        <p:spPr bwMode="auto">
          <a:xfrm>
            <a:off x="7010400" y="6477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dTMP</a:t>
            </a:r>
          </a:p>
        </p:txBody>
      </p:sp>
      <p:sp>
        <p:nvSpPr>
          <p:cNvPr id="75" name="Arc 66"/>
          <p:cNvSpPr>
            <a:spLocks/>
          </p:cNvSpPr>
          <p:nvPr/>
        </p:nvSpPr>
        <p:spPr bwMode="auto">
          <a:xfrm rot="10800000">
            <a:off x="6019800" y="1612900"/>
            <a:ext cx="925513" cy="4460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Arc 67"/>
          <p:cNvSpPr>
            <a:spLocks/>
          </p:cNvSpPr>
          <p:nvPr/>
        </p:nvSpPr>
        <p:spPr bwMode="auto">
          <a:xfrm rot="16200000">
            <a:off x="5792788" y="4800599"/>
            <a:ext cx="762000" cy="460375"/>
          </a:xfrm>
          <a:custGeom>
            <a:avLst/>
            <a:gdLst>
              <a:gd name="T0" fmla="*/ 2147483647 w 43200"/>
              <a:gd name="T1" fmla="*/ 2147483647 h 23863"/>
              <a:gd name="T2" fmla="*/ 2147483647 w 43200"/>
              <a:gd name="T3" fmla="*/ 2147483647 h 23863"/>
              <a:gd name="T4" fmla="*/ 2147483647 w 43200"/>
              <a:gd name="T5" fmla="*/ 2147483647 h 23863"/>
              <a:gd name="T6" fmla="*/ 0 60000 65536"/>
              <a:gd name="T7" fmla="*/ 0 60000 65536"/>
              <a:gd name="T8" fmla="*/ 0 60000 65536"/>
              <a:gd name="T9" fmla="*/ 0 w 43200"/>
              <a:gd name="T10" fmla="*/ 0 h 23863"/>
              <a:gd name="T11" fmla="*/ 43200 w 43200"/>
              <a:gd name="T12" fmla="*/ 23863 h 23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863" fill="none" extrusionOk="0">
                <a:moveTo>
                  <a:pt x="118" y="23863"/>
                </a:moveTo>
                <a:cubicBezTo>
                  <a:pt x="39" y="23111"/>
                  <a:pt x="0" y="223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</a:path>
              <a:path w="43200" h="23863" stroke="0" extrusionOk="0">
                <a:moveTo>
                  <a:pt x="118" y="23863"/>
                </a:moveTo>
                <a:cubicBezTo>
                  <a:pt x="39" y="23111"/>
                  <a:pt x="0" y="2235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2303"/>
                  <a:pt x="43165" y="23007"/>
                  <a:pt x="43096" y="23707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 flipV="1">
            <a:off x="6324600" y="4648200"/>
            <a:ext cx="76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69"/>
          <p:cNvSpPr>
            <a:spLocks noChangeShapeType="1"/>
          </p:cNvSpPr>
          <p:nvPr/>
        </p:nvSpPr>
        <p:spPr bwMode="auto">
          <a:xfrm flipV="1">
            <a:off x="4572000" y="36576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" name="Line 70"/>
          <p:cNvSpPr>
            <a:spLocks noChangeShapeType="1"/>
          </p:cNvSpPr>
          <p:nvPr/>
        </p:nvSpPr>
        <p:spPr bwMode="auto">
          <a:xfrm flipH="1" flipV="1">
            <a:off x="6019800" y="16002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" name="Arc 71"/>
          <p:cNvSpPr>
            <a:spLocks/>
          </p:cNvSpPr>
          <p:nvPr/>
        </p:nvSpPr>
        <p:spPr bwMode="auto">
          <a:xfrm rot="10800000">
            <a:off x="2667000" y="5638800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Arc 72"/>
          <p:cNvSpPr>
            <a:spLocks/>
          </p:cNvSpPr>
          <p:nvPr/>
        </p:nvSpPr>
        <p:spPr bwMode="auto">
          <a:xfrm rot="10800000">
            <a:off x="4648200" y="5486400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Arc 73"/>
          <p:cNvSpPr>
            <a:spLocks/>
          </p:cNvSpPr>
          <p:nvPr/>
        </p:nvSpPr>
        <p:spPr bwMode="auto">
          <a:xfrm rot="10800000">
            <a:off x="2895600" y="2286000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74"/>
          <p:cNvSpPr>
            <a:spLocks noChangeShapeType="1"/>
          </p:cNvSpPr>
          <p:nvPr/>
        </p:nvSpPr>
        <p:spPr bwMode="auto">
          <a:xfrm flipH="1" flipV="1">
            <a:off x="3429000" y="2209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75"/>
          <p:cNvSpPr>
            <a:spLocks noChangeShapeType="1"/>
          </p:cNvSpPr>
          <p:nvPr/>
        </p:nvSpPr>
        <p:spPr bwMode="auto">
          <a:xfrm flipH="1" flipV="1">
            <a:off x="2667000" y="56388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76"/>
          <p:cNvSpPr>
            <a:spLocks noChangeShapeType="1"/>
          </p:cNvSpPr>
          <p:nvPr/>
        </p:nvSpPr>
        <p:spPr bwMode="auto">
          <a:xfrm flipH="1" flipV="1">
            <a:off x="5181600" y="5486400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Text Box 77"/>
          <p:cNvSpPr txBox="1">
            <a:spLocks noChangeArrowheads="1"/>
          </p:cNvSpPr>
          <p:nvPr/>
        </p:nvSpPr>
        <p:spPr bwMode="auto">
          <a:xfrm>
            <a:off x="4419600" y="5334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</a:t>
            </a:r>
            <a:r>
              <a:rPr lang="en-US" sz="800" baseline="30000">
                <a:latin typeface="Arial" charset="0"/>
              </a:rPr>
              <a:t>+</a:t>
            </a:r>
          </a:p>
        </p:txBody>
      </p:sp>
      <p:sp>
        <p:nvSpPr>
          <p:cNvPr id="87" name="Text Box 78"/>
          <p:cNvSpPr txBox="1">
            <a:spLocks noChangeArrowheads="1"/>
          </p:cNvSpPr>
          <p:nvPr/>
        </p:nvSpPr>
        <p:spPr bwMode="auto">
          <a:xfrm>
            <a:off x="4953000" y="5334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88" name="Text Box 79"/>
          <p:cNvSpPr txBox="1">
            <a:spLocks noChangeArrowheads="1"/>
          </p:cNvSpPr>
          <p:nvPr/>
        </p:nvSpPr>
        <p:spPr bwMode="auto">
          <a:xfrm>
            <a:off x="2438400" y="5486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</a:t>
            </a:r>
            <a:r>
              <a:rPr lang="en-US" sz="800" baseline="30000">
                <a:latin typeface="Arial" charset="0"/>
              </a:rPr>
              <a:t>+</a:t>
            </a:r>
          </a:p>
        </p:txBody>
      </p:sp>
      <p:sp>
        <p:nvSpPr>
          <p:cNvPr id="89" name="Text Box 80"/>
          <p:cNvSpPr txBox="1">
            <a:spLocks noChangeArrowheads="1"/>
          </p:cNvSpPr>
          <p:nvPr/>
        </p:nvSpPr>
        <p:spPr bwMode="auto">
          <a:xfrm>
            <a:off x="2971800" y="5486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0" name="Text Box 81"/>
          <p:cNvSpPr txBox="1">
            <a:spLocks noChangeArrowheads="1"/>
          </p:cNvSpPr>
          <p:nvPr/>
        </p:nvSpPr>
        <p:spPr bwMode="auto">
          <a:xfrm>
            <a:off x="5791200" y="1447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</a:t>
            </a:r>
            <a:r>
              <a:rPr lang="en-US" sz="800" baseline="30000">
                <a:latin typeface="Arial" charset="0"/>
              </a:rPr>
              <a:t>+</a:t>
            </a:r>
          </a:p>
        </p:txBody>
      </p:sp>
      <p:sp>
        <p:nvSpPr>
          <p:cNvPr id="91" name="Text Box 82"/>
          <p:cNvSpPr txBox="1">
            <a:spLocks noChangeArrowheads="1"/>
          </p:cNvSpPr>
          <p:nvPr/>
        </p:nvSpPr>
        <p:spPr bwMode="auto">
          <a:xfrm>
            <a:off x="6705600" y="1447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NADPH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2" name="Text Box 83"/>
          <p:cNvSpPr txBox="1">
            <a:spLocks noChangeArrowheads="1"/>
          </p:cNvSpPr>
          <p:nvPr/>
        </p:nvSpPr>
        <p:spPr bwMode="auto">
          <a:xfrm>
            <a:off x="3276600" y="2057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Met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3" name="Text Box 84"/>
          <p:cNvSpPr txBox="1">
            <a:spLocks noChangeArrowheads="1"/>
          </p:cNvSpPr>
          <p:nvPr/>
        </p:nvSpPr>
        <p:spPr bwMode="auto">
          <a:xfrm>
            <a:off x="2667000" y="2057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Hcys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4" name="Arc 85"/>
          <p:cNvSpPr>
            <a:spLocks/>
          </p:cNvSpPr>
          <p:nvPr/>
        </p:nvSpPr>
        <p:spPr bwMode="auto">
          <a:xfrm rot="16200000">
            <a:off x="4223544" y="3853656"/>
            <a:ext cx="533400" cy="293688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Arc 86"/>
          <p:cNvSpPr>
            <a:spLocks/>
          </p:cNvSpPr>
          <p:nvPr/>
        </p:nvSpPr>
        <p:spPr bwMode="auto">
          <a:xfrm rot="16200000">
            <a:off x="4114800" y="3810000"/>
            <a:ext cx="685800" cy="381000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87"/>
          <p:cNvSpPr>
            <a:spLocks noChangeShapeType="1"/>
          </p:cNvSpPr>
          <p:nvPr/>
        </p:nvSpPr>
        <p:spPr bwMode="auto">
          <a:xfrm flipV="1">
            <a:off x="4572000" y="4267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" name="Text Box 88"/>
          <p:cNvSpPr txBox="1">
            <a:spLocks noChangeArrowheads="1"/>
          </p:cNvSpPr>
          <p:nvPr/>
        </p:nvSpPr>
        <p:spPr bwMode="auto">
          <a:xfrm>
            <a:off x="4648200" y="3581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Ser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8" name="Text Box 89"/>
          <p:cNvSpPr txBox="1">
            <a:spLocks noChangeArrowheads="1"/>
          </p:cNvSpPr>
          <p:nvPr/>
        </p:nvSpPr>
        <p:spPr bwMode="auto">
          <a:xfrm>
            <a:off x="4648200" y="4191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Gly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99" name="Text Box 90"/>
          <p:cNvSpPr txBox="1">
            <a:spLocks noChangeArrowheads="1"/>
          </p:cNvSpPr>
          <p:nvPr/>
        </p:nvSpPr>
        <p:spPr bwMode="auto">
          <a:xfrm>
            <a:off x="6096000" y="4953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GART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0" name="Text Box 91"/>
          <p:cNvSpPr txBox="1">
            <a:spLocks noChangeArrowheads="1"/>
          </p:cNvSpPr>
          <p:nvPr/>
        </p:nvSpPr>
        <p:spPr bwMode="auto">
          <a:xfrm>
            <a:off x="6019800" y="3352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ATIC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1" name="Text Box 92"/>
          <p:cNvSpPr txBox="1">
            <a:spLocks noChangeArrowheads="1"/>
          </p:cNvSpPr>
          <p:nvPr/>
        </p:nvSpPr>
        <p:spPr bwMode="auto">
          <a:xfrm>
            <a:off x="6705600" y="32004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ATIC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2" name="Text Box 93"/>
          <p:cNvSpPr txBox="1">
            <a:spLocks noChangeArrowheads="1"/>
          </p:cNvSpPr>
          <p:nvPr/>
        </p:nvSpPr>
        <p:spPr bwMode="auto">
          <a:xfrm>
            <a:off x="6591300" y="59436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TS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03" name="Arc 94"/>
          <p:cNvSpPr>
            <a:spLocks/>
          </p:cNvSpPr>
          <p:nvPr/>
        </p:nvSpPr>
        <p:spPr bwMode="auto">
          <a:xfrm rot="5400000">
            <a:off x="5301457" y="3472656"/>
            <a:ext cx="533400" cy="293687"/>
          </a:xfrm>
          <a:custGeom>
            <a:avLst/>
            <a:gdLst>
              <a:gd name="T0" fmla="*/ 2147483647 w 43200"/>
              <a:gd name="T1" fmla="*/ 2147483647 h 23053"/>
              <a:gd name="T2" fmla="*/ 2147483647 w 43200"/>
              <a:gd name="T3" fmla="*/ 2147483647 h 23053"/>
              <a:gd name="T4" fmla="*/ 2147483647 w 43200"/>
              <a:gd name="T5" fmla="*/ 2147483647 h 23053"/>
              <a:gd name="T6" fmla="*/ 0 60000 65536"/>
              <a:gd name="T7" fmla="*/ 0 60000 65536"/>
              <a:gd name="T8" fmla="*/ 0 60000 65536"/>
              <a:gd name="T9" fmla="*/ 0 w 43200"/>
              <a:gd name="T10" fmla="*/ 0 h 23053"/>
              <a:gd name="T11" fmla="*/ 43200 w 43200"/>
              <a:gd name="T12" fmla="*/ 23053 h 23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053" fill="none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</a:path>
              <a:path w="43200" h="23053" stroke="0" extrusionOk="0">
                <a:moveTo>
                  <a:pt x="48" y="23053"/>
                </a:moveTo>
                <a:cubicBezTo>
                  <a:pt x="16" y="22569"/>
                  <a:pt x="0" y="2208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988"/>
                  <a:pt x="43189" y="22377"/>
                  <a:pt x="43168" y="22766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 Box 95"/>
          <p:cNvSpPr txBox="1">
            <a:spLocks noChangeArrowheads="1"/>
          </p:cNvSpPr>
          <p:nvPr/>
        </p:nvSpPr>
        <p:spPr bwMode="auto">
          <a:xfrm>
            <a:off x="5105400" y="32146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ATP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105" name="Text Box 96"/>
          <p:cNvSpPr txBox="1">
            <a:spLocks noChangeArrowheads="1"/>
          </p:cNvSpPr>
          <p:nvPr/>
        </p:nvSpPr>
        <p:spPr bwMode="auto">
          <a:xfrm>
            <a:off x="5105400" y="37480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ADP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106" name="Line 97"/>
          <p:cNvSpPr>
            <a:spLocks noChangeShapeType="1"/>
          </p:cNvSpPr>
          <p:nvPr/>
        </p:nvSpPr>
        <p:spPr bwMode="auto">
          <a:xfrm flipH="1" flipV="1">
            <a:off x="5410200" y="3886200"/>
            <a:ext cx="7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Text Box 98"/>
          <p:cNvSpPr txBox="1">
            <a:spLocks noChangeArrowheads="1"/>
          </p:cNvSpPr>
          <p:nvPr/>
        </p:nvSpPr>
        <p:spPr bwMode="auto">
          <a:xfrm>
            <a:off x="4267200" y="5029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08" name="Text Box 99"/>
          <p:cNvSpPr txBox="1">
            <a:spLocks noChangeArrowheads="1"/>
          </p:cNvSpPr>
          <p:nvPr/>
        </p:nvSpPr>
        <p:spPr bwMode="auto">
          <a:xfrm>
            <a:off x="4038600" y="5029200"/>
            <a:ext cx="3810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1R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09" name="Text Box 100"/>
          <p:cNvSpPr txBox="1">
            <a:spLocks noChangeArrowheads="1"/>
          </p:cNvSpPr>
          <p:nvPr/>
        </p:nvSpPr>
        <p:spPr bwMode="auto">
          <a:xfrm>
            <a:off x="3581400" y="3429000"/>
            <a:ext cx="3810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2R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0" name="Text Box 101"/>
          <p:cNvSpPr txBox="1">
            <a:spLocks noChangeArrowheads="1"/>
          </p:cNvSpPr>
          <p:nvPr/>
        </p:nvSpPr>
        <p:spPr bwMode="auto">
          <a:xfrm>
            <a:off x="3810000" y="3429000"/>
            <a:ext cx="3810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2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1" name="Text Box 102"/>
          <p:cNvSpPr txBox="1">
            <a:spLocks noChangeArrowheads="1"/>
          </p:cNvSpPr>
          <p:nvPr/>
        </p:nvSpPr>
        <p:spPr bwMode="auto">
          <a:xfrm>
            <a:off x="2286000" y="57150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3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2" name="Text Box 103"/>
          <p:cNvSpPr txBox="1">
            <a:spLocks noChangeArrowheads="1"/>
          </p:cNvSpPr>
          <p:nvPr/>
        </p:nvSpPr>
        <p:spPr bwMode="auto">
          <a:xfrm>
            <a:off x="2286000" y="25908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4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3" name="Text Box 104"/>
          <p:cNvSpPr txBox="1">
            <a:spLocks noChangeArrowheads="1"/>
          </p:cNvSpPr>
          <p:nvPr/>
        </p:nvSpPr>
        <p:spPr bwMode="auto">
          <a:xfrm>
            <a:off x="6096000" y="20574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10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4" name="Text Box 105"/>
          <p:cNvSpPr txBox="1">
            <a:spLocks noChangeArrowheads="1"/>
          </p:cNvSpPr>
          <p:nvPr/>
        </p:nvSpPr>
        <p:spPr bwMode="auto">
          <a:xfrm>
            <a:off x="7086600" y="5745162"/>
            <a:ext cx="685800" cy="1984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9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5" name="Text Box 106"/>
          <p:cNvSpPr txBox="1">
            <a:spLocks noChangeArrowheads="1"/>
          </p:cNvSpPr>
          <p:nvPr/>
        </p:nvSpPr>
        <p:spPr bwMode="auto">
          <a:xfrm>
            <a:off x="5029200" y="56388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8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6" name="Text Box 107"/>
          <p:cNvSpPr txBox="1">
            <a:spLocks noChangeArrowheads="1"/>
          </p:cNvSpPr>
          <p:nvPr/>
        </p:nvSpPr>
        <p:spPr bwMode="auto">
          <a:xfrm>
            <a:off x="5334000" y="2743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5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7" name="Text Box 108"/>
          <p:cNvSpPr txBox="1">
            <a:spLocks noChangeArrowheads="1"/>
          </p:cNvSpPr>
          <p:nvPr/>
        </p:nvSpPr>
        <p:spPr bwMode="auto">
          <a:xfrm>
            <a:off x="5638800" y="2743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6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8" name="Text Box 109"/>
          <p:cNvSpPr txBox="1">
            <a:spLocks noChangeArrowheads="1"/>
          </p:cNvSpPr>
          <p:nvPr/>
        </p:nvSpPr>
        <p:spPr bwMode="auto">
          <a:xfrm>
            <a:off x="5867400" y="25908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7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19" name="Text Box 110"/>
          <p:cNvSpPr txBox="1">
            <a:spLocks noChangeArrowheads="1"/>
          </p:cNvSpPr>
          <p:nvPr/>
        </p:nvSpPr>
        <p:spPr bwMode="auto">
          <a:xfrm>
            <a:off x="7010400" y="31242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12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20" name="Text Box 111"/>
          <p:cNvSpPr txBox="1">
            <a:spLocks noChangeArrowheads="1"/>
          </p:cNvSpPr>
          <p:nvPr/>
        </p:nvSpPr>
        <p:spPr bwMode="auto">
          <a:xfrm>
            <a:off x="7467600" y="32004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11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21" name="Text Box 112"/>
          <p:cNvSpPr txBox="1">
            <a:spLocks noChangeArrowheads="1"/>
          </p:cNvSpPr>
          <p:nvPr/>
        </p:nvSpPr>
        <p:spPr bwMode="auto">
          <a:xfrm>
            <a:off x="6324600" y="4343400"/>
            <a:ext cx="685800" cy="198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00">
                <a:latin typeface="Arial" charset="0"/>
              </a:rPr>
              <a:t> 13</a:t>
            </a:r>
            <a:endParaRPr lang="en-US" sz="700" baseline="30000">
              <a:latin typeface="Arial" charset="0"/>
            </a:endParaRPr>
          </a:p>
        </p:txBody>
      </p:sp>
      <p:sp>
        <p:nvSpPr>
          <p:cNvPr id="122" name="Arc 113"/>
          <p:cNvSpPr>
            <a:spLocks/>
          </p:cNvSpPr>
          <p:nvPr/>
        </p:nvSpPr>
        <p:spPr bwMode="auto">
          <a:xfrm rot="5400000">
            <a:off x="5424488" y="2959100"/>
            <a:ext cx="268287" cy="293687"/>
          </a:xfrm>
          <a:custGeom>
            <a:avLst/>
            <a:gdLst>
              <a:gd name="T0" fmla="*/ 2147483647 w 21600"/>
              <a:gd name="T1" fmla="*/ 2147483647 h 23029"/>
              <a:gd name="T2" fmla="*/ 2147483647 w 21600"/>
              <a:gd name="T3" fmla="*/ 0 h 23029"/>
              <a:gd name="T4" fmla="*/ 2147483647 w 21600"/>
              <a:gd name="T5" fmla="*/ 2147483647 h 23029"/>
              <a:gd name="T6" fmla="*/ 0 60000 65536"/>
              <a:gd name="T7" fmla="*/ 0 60000 65536"/>
              <a:gd name="T8" fmla="*/ 0 60000 65536"/>
              <a:gd name="T9" fmla="*/ 0 w 21600"/>
              <a:gd name="T10" fmla="*/ 0 h 23029"/>
              <a:gd name="T11" fmla="*/ 21600 w 21600"/>
              <a:gd name="T12" fmla="*/ 23029 h 230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029" fill="none" extrusionOk="0">
                <a:moveTo>
                  <a:pt x="48" y="23029"/>
                </a:moveTo>
                <a:cubicBezTo>
                  <a:pt x="16" y="22545"/>
                  <a:pt x="0" y="22060"/>
                  <a:pt x="0" y="21576"/>
                </a:cubicBezTo>
                <a:cubicBezTo>
                  <a:pt x="-1" y="10040"/>
                  <a:pt x="9064" y="540"/>
                  <a:pt x="20587" y="-1"/>
                </a:cubicBezTo>
              </a:path>
              <a:path w="21600" h="23029" stroke="0" extrusionOk="0">
                <a:moveTo>
                  <a:pt x="48" y="23029"/>
                </a:moveTo>
                <a:cubicBezTo>
                  <a:pt x="16" y="22545"/>
                  <a:pt x="0" y="22060"/>
                  <a:pt x="0" y="21576"/>
                </a:cubicBezTo>
                <a:cubicBezTo>
                  <a:pt x="-1" y="10040"/>
                  <a:pt x="9064" y="540"/>
                  <a:pt x="20587" y="-1"/>
                </a:cubicBezTo>
                <a:lnTo>
                  <a:pt x="21600" y="2157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Text Box 114"/>
          <p:cNvSpPr txBox="1">
            <a:spLocks noChangeArrowheads="1"/>
          </p:cNvSpPr>
          <p:nvPr/>
        </p:nvSpPr>
        <p:spPr bwMode="auto">
          <a:xfrm>
            <a:off x="4876800" y="28956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latin typeface="Arial" charset="0"/>
              </a:rPr>
              <a:t>HCOOH</a:t>
            </a:r>
            <a:endParaRPr lang="en-US" sz="800" baseline="30000">
              <a:latin typeface="Arial" charset="0"/>
            </a:endParaRP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4648200" y="5500687"/>
            <a:ext cx="685800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MTHFD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5" name="Text Box 116"/>
          <p:cNvSpPr txBox="1">
            <a:spLocks noChangeArrowheads="1"/>
          </p:cNvSpPr>
          <p:nvPr/>
        </p:nvSpPr>
        <p:spPr bwMode="auto">
          <a:xfrm>
            <a:off x="2667000" y="5638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MTHFR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6" name="Text Box 117"/>
          <p:cNvSpPr txBox="1">
            <a:spLocks noChangeArrowheads="1"/>
          </p:cNvSpPr>
          <p:nvPr/>
        </p:nvSpPr>
        <p:spPr bwMode="auto">
          <a:xfrm>
            <a:off x="2971800" y="23622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MTR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7" name="Text Box 118"/>
          <p:cNvSpPr txBox="1">
            <a:spLocks noChangeArrowheads="1"/>
          </p:cNvSpPr>
          <p:nvPr/>
        </p:nvSpPr>
        <p:spPr bwMode="auto">
          <a:xfrm>
            <a:off x="6248400" y="18288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DHFR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8" name="Text Box 119"/>
          <p:cNvSpPr txBox="1">
            <a:spLocks noChangeArrowheads="1"/>
          </p:cNvSpPr>
          <p:nvPr/>
        </p:nvSpPr>
        <p:spPr bwMode="auto">
          <a:xfrm>
            <a:off x="4343400" y="38862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SHMT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29" name="Text Box 120"/>
          <p:cNvSpPr txBox="1">
            <a:spLocks noChangeArrowheads="1"/>
          </p:cNvSpPr>
          <p:nvPr/>
        </p:nvSpPr>
        <p:spPr bwMode="auto">
          <a:xfrm>
            <a:off x="5334000" y="35052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FTS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30" name="Text Box 121"/>
          <p:cNvSpPr txBox="1">
            <a:spLocks noChangeArrowheads="1"/>
          </p:cNvSpPr>
          <p:nvPr/>
        </p:nvSpPr>
        <p:spPr bwMode="auto">
          <a:xfrm>
            <a:off x="7362825" y="3048000"/>
            <a:ext cx="685800" cy="2143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i="1">
                <a:latin typeface="Arial" charset="0"/>
              </a:rPr>
              <a:t>FDS</a:t>
            </a:r>
            <a:endParaRPr lang="en-US" sz="800" i="1" baseline="30000">
              <a:latin typeface="Arial" charset="0"/>
            </a:endParaRPr>
          </a:p>
        </p:txBody>
      </p:sp>
      <p:sp>
        <p:nvSpPr>
          <p:cNvPr id="131" name="Rectangle 122"/>
          <p:cNvSpPr>
            <a:spLocks noChangeArrowheads="1"/>
          </p:cNvSpPr>
          <p:nvPr/>
        </p:nvSpPr>
        <p:spPr bwMode="auto">
          <a:xfrm>
            <a:off x="914400" y="1143000"/>
            <a:ext cx="7696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100" dirty="0"/>
              <a:t>Morrison PF, Allegra CJ: Folate cycle kinetics in human breast cancer cells. </a:t>
            </a:r>
            <a:r>
              <a:rPr lang="en-US" sz="1100" i="1" dirty="0" err="1"/>
              <a:t>JBiolChem</a:t>
            </a:r>
            <a:r>
              <a:rPr lang="en-US" sz="1100" i="1" dirty="0"/>
              <a:t> </a:t>
            </a:r>
            <a:r>
              <a:rPr lang="en-US" sz="1100" dirty="0"/>
              <a:t>1989, 264:10552-10566.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961799"/>
              </p:ext>
            </p:extLst>
          </p:nvPr>
        </p:nvGraphicFramePr>
        <p:xfrm>
          <a:off x="132955" y="1385888"/>
          <a:ext cx="222924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r:id="rId3" imgW="3246120" imgH="1428750" progId="">
                  <p:embed/>
                </p:oleObj>
              </mc:Choice>
              <mc:Fallback>
                <p:oleObj r:id="rId3" imgW="3246120" imgH="1428750" progId="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55" y="1385888"/>
                        <a:ext cx="222924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p53</a:t>
            </a:r>
            <a:r>
              <a:rPr lang="en-US" baseline="30000" dirty="0" smtClean="0"/>
              <a:t>-</a:t>
            </a:r>
            <a:r>
              <a:rPr lang="en-US" dirty="0" smtClean="0"/>
              <a:t> Treatment Hypothesis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Residual DSBs at 24 hours post IR kill cells</a:t>
            </a:r>
          </a:p>
          <a:p>
            <a:pPr eaLnBrk="1" hangingPunct="1"/>
            <a:r>
              <a:rPr lang="en-US" dirty="0" smtClean="0"/>
              <a:t>dNTP supply inhibition retards DSB repair</a:t>
            </a:r>
          </a:p>
          <a:p>
            <a:pPr eaLnBrk="1" hangingPunct="1"/>
            <a:r>
              <a:rPr lang="en-US" dirty="0" smtClean="0"/>
              <a:t>p53</a:t>
            </a:r>
            <a:r>
              <a:rPr lang="en-US" baseline="30000" dirty="0" smtClean="0"/>
              <a:t>-</a:t>
            </a:r>
            <a:r>
              <a:rPr lang="en-US" dirty="0" smtClean="0"/>
              <a:t> cells are slower at DSB repair than wt</a:t>
            </a:r>
          </a:p>
          <a:p>
            <a:pPr eaLnBrk="1" hangingPunct="1"/>
            <a:r>
              <a:rPr lang="en-US" dirty="0" smtClean="0"/>
              <a:t>Best dNTP supply inhibition timing post IR is just after p53</a:t>
            </a:r>
            <a:r>
              <a:rPr lang="en-US" baseline="30000" dirty="0" smtClean="0"/>
              <a:t>+</a:t>
            </a:r>
            <a:r>
              <a:rPr lang="en-US" dirty="0" smtClean="0"/>
              <a:t> cells complete DSB repair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000" dirty="0" smtClean="0"/>
              <a:t>Questions: Prolonged RNR↓ =&gt; plasma [</a:t>
            </a:r>
            <a:r>
              <a:rPr lang="en-US" sz="3000" dirty="0" err="1" smtClean="0"/>
              <a:t>dN</a:t>
            </a:r>
            <a:r>
              <a:rPr lang="en-US" sz="3000" dirty="0" smtClean="0"/>
              <a:t>]↓? 	     Compensation by RNR </a:t>
            </a:r>
            <a:r>
              <a:rPr lang="en-US" sz="3000" dirty="0" err="1" smtClean="0"/>
              <a:t>overexpression</a:t>
            </a:r>
            <a:r>
              <a:rPr lang="en-US" sz="3000" dirty="0" smtClean="0"/>
              <a:t>?                  	        Is dCK expression also increased?               		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1219200" y="4572000"/>
            <a:ext cx="6096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4495800"/>
            <a:ext cx="12192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95400" y="5105400"/>
            <a:ext cx="2057400" cy="0"/>
          </a:xfrm>
          <a:prstGeom prst="line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2600" y="4724400"/>
            <a:ext cx="1600200" cy="0"/>
          </a:xfrm>
          <a:prstGeom prst="line">
            <a:avLst/>
          </a:prstGeom>
          <a:ln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20"/>
          <p:cNvSpPr txBox="1">
            <a:spLocks noChangeArrowheads="1"/>
          </p:cNvSpPr>
          <p:nvPr/>
        </p:nvSpPr>
        <p:spPr bwMode="auto">
          <a:xfrm>
            <a:off x="1524000" y="4343400"/>
            <a:ext cx="26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7177" name="TextBox 21"/>
          <p:cNvSpPr txBox="1">
            <a:spLocks noChangeArrowheads="1"/>
          </p:cNvSpPr>
          <p:nvPr/>
        </p:nvSpPr>
        <p:spPr bwMode="auto">
          <a:xfrm>
            <a:off x="1509713" y="4659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7178" name="TextBox 22"/>
          <p:cNvSpPr txBox="1">
            <a:spLocks noChangeArrowheads="1"/>
          </p:cNvSpPr>
          <p:nvPr/>
        </p:nvSpPr>
        <p:spPr bwMode="auto">
          <a:xfrm>
            <a:off x="2043113" y="5040313"/>
            <a:ext cx="633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24 h</a:t>
            </a:r>
          </a:p>
        </p:txBody>
      </p:sp>
    </p:spTree>
    <p:extLst>
      <p:ext uri="{BB962C8B-B14F-4D97-AF65-F5344CB8AC3E}">
        <p14:creationId xmlns:p14="http://schemas.microsoft.com/office/powerpoint/2010/main" val="3756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5259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For systems biology to succeed:</a:t>
            </a:r>
          </a:p>
          <a:p>
            <a:pPr lvl="1" eaLnBrk="1" hangingPunct="1">
              <a:defRPr/>
            </a:pPr>
            <a:r>
              <a:rPr lang="en-US" dirty="0" smtClean="0"/>
              <a:t>move biological research toward systems which are best understood</a:t>
            </a:r>
          </a:p>
          <a:p>
            <a:pPr lvl="1" eaLnBrk="1" hangingPunct="1">
              <a:defRPr/>
            </a:pPr>
            <a:r>
              <a:rPr lang="en-US" dirty="0" smtClean="0"/>
              <a:t>specialize modelers to become experts in biological literatures (e.g. dNTP Supply) </a:t>
            </a:r>
          </a:p>
          <a:p>
            <a:pPr eaLnBrk="1" hangingPunct="1">
              <a:defRPr/>
            </a:pPr>
            <a:r>
              <a:rPr lang="en-US" dirty="0" smtClean="0"/>
              <a:t>Systems biology is not a service</a:t>
            </a:r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Single-Loop Temperature Control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38200" y="2057400"/>
            <a:ext cx="1371600" cy="1828800"/>
            <a:chOff x="1248" y="1296"/>
            <a:chExt cx="864" cy="115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248" y="1488"/>
              <a:ext cx="864" cy="960"/>
              <a:chOff x="2256" y="2016"/>
              <a:chExt cx="864" cy="960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>
                <a:off x="2400" y="2352"/>
                <a:ext cx="624" cy="621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2256" y="2352"/>
                <a:ext cx="864" cy="144"/>
              </a:xfrm>
              <a:prstGeom prst="cube">
                <a:avLst>
                  <a:gd name="adj" fmla="val 6111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" name="Picture 6" descr="glass-beaker-half-fu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44" y="2016"/>
                <a:ext cx="31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2544" y="2688"/>
                <a:ext cx="144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H="1" flipV="1">
                <a:off x="2496" y="264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9"/>
              <p:cNvSpPr txBox="1">
                <a:spLocks noChangeArrowheads="1"/>
              </p:cNvSpPr>
              <p:nvPr/>
            </p:nvSpPr>
            <p:spPr bwMode="auto">
              <a:xfrm>
                <a:off x="2400" y="2544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Arial" charset="0"/>
                  </a:rPr>
                  <a:t>5</a:t>
                </a:r>
              </a:p>
            </p:txBody>
          </p:sp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2400" y="2832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Arial" charset="0"/>
                  </a:rPr>
                  <a:t>0</a:t>
                </a:r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2684" y="2592"/>
                <a:ext cx="19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>
                    <a:latin typeface="Arial" charset="0"/>
                  </a:rPr>
                  <a:t>10</a:t>
                </a:r>
              </a:p>
            </p:txBody>
          </p:sp>
        </p:grpSp>
        <p:sp>
          <p:nvSpPr>
            <p:cNvPr id="6" name="Line 12"/>
            <p:cNvSpPr>
              <a:spLocks noChangeShapeType="1"/>
            </p:cNvSpPr>
            <p:nvPr/>
          </p:nvSpPr>
          <p:spPr bwMode="auto">
            <a:xfrm flipV="1">
              <a:off x="1632" y="1296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5"/>
          <p:cNvSpPr>
            <a:spLocks noChangeArrowheads="1"/>
          </p:cNvSpPr>
          <p:nvPr/>
        </p:nvSpPr>
        <p:spPr bwMode="auto">
          <a:xfrm rot="5400000">
            <a:off x="1882775" y="5608637"/>
            <a:ext cx="381000" cy="2286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1349375" y="5684837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654175" y="5380037"/>
            <a:ext cx="31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+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54175" y="5699125"/>
            <a:ext cx="26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-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34975" y="5470525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setpoint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1654175" y="5837237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654175" y="5837237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1658938" y="6167437"/>
            <a:ext cx="5795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187575" y="5713412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624138" y="536098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2624138" y="5365750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617788" y="5716587"/>
            <a:ext cx="692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309938" y="5229225"/>
            <a:ext cx="436562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3987800" y="5586412"/>
            <a:ext cx="436563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309938" y="5194300"/>
            <a:ext cx="366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K</a:t>
            </a:r>
            <a:r>
              <a:rPr lang="en-US" sz="1400" baseline="-25000">
                <a:latin typeface="Arial" charset="0"/>
              </a:rPr>
              <a:t>p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987800" y="5573712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K</a:t>
            </a:r>
            <a:r>
              <a:rPr lang="en-US" sz="1400" baseline="-25000">
                <a:latin typeface="Arial" charset="0"/>
              </a:rPr>
              <a:t>i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3309938" y="5591175"/>
            <a:ext cx="436562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 rot="1660006">
            <a:off x="3317875" y="5540375"/>
            <a:ext cx="300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∫</a:t>
            </a: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>
            <a:off x="3759200" y="5716587"/>
            <a:ext cx="242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>
            <a:off x="3746500" y="5353050"/>
            <a:ext cx="1214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>
            <a:off x="4416425" y="5713412"/>
            <a:ext cx="36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4775200" y="5562600"/>
            <a:ext cx="325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Arial" charset="0"/>
                <a:cs typeface="Arial" charset="0"/>
              </a:rPr>
              <a:t>Σ</a:t>
            </a:r>
            <a:endParaRPr lang="el-G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7"/>
          <p:cNvSpPr>
            <a:spLocks noChangeArrowheads="1"/>
          </p:cNvSpPr>
          <p:nvPr/>
        </p:nvSpPr>
        <p:spPr bwMode="auto">
          <a:xfrm>
            <a:off x="4789488" y="5586412"/>
            <a:ext cx="325437" cy="31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4962525" y="5351462"/>
            <a:ext cx="7938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 flipV="1">
            <a:off x="5110163" y="5735637"/>
            <a:ext cx="65246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5762625" y="5554662"/>
            <a:ext cx="1044575" cy="319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5799138" y="5518150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hot plate</a:t>
            </a:r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6807200" y="56991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>
            <a:off x="7454900" y="5699125"/>
            <a:ext cx="0" cy="468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7419975" y="5483225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water </a:t>
            </a:r>
          </a:p>
          <a:p>
            <a:r>
              <a:rPr lang="en-US">
                <a:latin typeface="Arial" charset="0"/>
              </a:rPr>
              <a:t>temperature</a:t>
            </a:r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 flipH="1">
            <a:off x="5486400" y="4191000"/>
            <a:ext cx="44450" cy="1508124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 flipH="1" flipV="1">
            <a:off x="1600198" y="3581400"/>
            <a:ext cx="914401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 cstate="print"/>
          <a:srcRect t="10684" b="63370"/>
          <a:stretch>
            <a:fillRect/>
          </a:stretch>
        </p:blipFill>
        <p:spPr bwMode="auto">
          <a:xfrm>
            <a:off x="5437358" y="1339737"/>
            <a:ext cx="2792242" cy="157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Group 52"/>
          <p:cNvGrpSpPr/>
          <p:nvPr/>
        </p:nvGrpSpPr>
        <p:grpSpPr>
          <a:xfrm>
            <a:off x="2590800" y="1371600"/>
            <a:ext cx="2598788" cy="3505200"/>
            <a:chOff x="2362200" y="1295400"/>
            <a:chExt cx="2827388" cy="3793672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61294" b="2513"/>
            <a:stretch>
              <a:fillRect/>
            </a:stretch>
          </p:blipFill>
          <p:spPr bwMode="auto">
            <a:xfrm>
              <a:off x="2363958" y="2868386"/>
              <a:ext cx="2825630" cy="222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t="10556" b="62300"/>
            <a:stretch>
              <a:fillRect/>
            </a:stretch>
          </p:blipFill>
          <p:spPr bwMode="auto">
            <a:xfrm>
              <a:off x="2362200" y="1295400"/>
              <a:ext cx="2825630" cy="1665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14"/>
          <p:cNvPicPr>
            <a:picLocks noChangeAspect="1" noChangeArrowheads="1"/>
          </p:cNvPicPr>
          <p:nvPr/>
        </p:nvPicPr>
        <p:blipFill>
          <a:blip r:embed="rId3" cstate="print"/>
          <a:srcRect t="57997"/>
          <a:stretch>
            <a:fillRect/>
          </a:stretch>
        </p:blipFill>
        <p:spPr bwMode="auto">
          <a:xfrm>
            <a:off x="5433843" y="2635137"/>
            <a:ext cx="2792242" cy="25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>
            <a:off x="1600200" y="5181600"/>
            <a:ext cx="3810000" cy="8382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1530350" y="4814888"/>
            <a:ext cx="1133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controller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638800" y="5410200"/>
            <a:ext cx="1371600" cy="6096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Box 19"/>
          <p:cNvSpPr txBox="1">
            <a:spLocks noChangeArrowheads="1"/>
          </p:cNvSpPr>
          <p:nvPr/>
        </p:nvSpPr>
        <p:spPr bwMode="auto">
          <a:xfrm>
            <a:off x="5724356" y="50292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process</a:t>
            </a:r>
            <a:endParaRPr lang="en-US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2514600" y="6400800"/>
            <a:ext cx="678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p</a:t>
            </a:r>
            <a:r>
              <a:rPr lang="en-US" sz="1200" dirty="0" smtClean="0">
                <a:latin typeface="Arial" charset="0"/>
              </a:rPr>
              <a:t>rocess output = controller input;      </a:t>
            </a:r>
            <a:r>
              <a:rPr lang="en-US" sz="1200" dirty="0" smtClean="0"/>
              <a:t>process input = </a:t>
            </a:r>
            <a:r>
              <a:rPr lang="en-US" sz="1200" dirty="0"/>
              <a:t>controller </a:t>
            </a:r>
            <a:r>
              <a:rPr lang="en-US" sz="1200" dirty="0" smtClean="0"/>
              <a:t>output (= control effort)</a:t>
            </a:r>
            <a:endParaRPr lang="en-US" sz="1200" dirty="0">
              <a:latin typeface="Arial" charset="0"/>
            </a:endParaRPr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 flipH="1" flipV="1">
            <a:off x="5486400" y="5791200"/>
            <a:ext cx="0" cy="6858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 flipH="1" flipV="1">
            <a:off x="2895600" y="61722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0" y="4876800"/>
            <a:ext cx="144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Temperature demanded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62" name="Text Box 19"/>
          <p:cNvSpPr txBox="1">
            <a:spLocks noChangeArrowheads="1"/>
          </p:cNvSpPr>
          <p:nvPr/>
        </p:nvSpPr>
        <p:spPr bwMode="auto">
          <a:xfrm>
            <a:off x="3175" y="5758190"/>
            <a:ext cx="144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</a:rPr>
              <a:t>Temperature supplied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66800" y="5138410"/>
            <a:ext cx="381000" cy="46229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23" idx="1"/>
          </p:cNvCxnSpPr>
          <p:nvPr/>
        </p:nvCxnSpPr>
        <p:spPr>
          <a:xfrm>
            <a:off x="914400" y="6096000"/>
            <a:ext cx="739776" cy="46037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Case Comprehensive Cancer Center</a:t>
            </a:r>
          </a:p>
          <a:p>
            <a:pPr eaLnBrk="1" hangingPunct="1">
              <a:defRPr/>
            </a:pPr>
            <a:r>
              <a:rPr lang="en-US" dirty="0" smtClean="0"/>
              <a:t>NIH  (K25 CA104791)</a:t>
            </a:r>
          </a:p>
          <a:p>
            <a:pPr eaLnBrk="1" hangingPunct="1">
              <a:defRPr/>
            </a:pPr>
            <a:r>
              <a:rPr lang="en-US" dirty="0" smtClean="0"/>
              <a:t>Charles </a:t>
            </a:r>
            <a:r>
              <a:rPr lang="en-US" dirty="0" err="1" smtClean="0"/>
              <a:t>Kunos</a:t>
            </a:r>
            <a:r>
              <a:rPr lang="en-US" dirty="0" smtClean="0"/>
              <a:t> (Case Western)</a:t>
            </a:r>
          </a:p>
          <a:p>
            <a:pPr eaLnBrk="1" hangingPunct="1">
              <a:defRPr/>
            </a:pPr>
            <a:r>
              <a:rPr lang="en-US" dirty="0" smtClean="0"/>
              <a:t>John Pink (Case Western)</a:t>
            </a:r>
          </a:p>
          <a:p>
            <a:pPr eaLnBrk="1" hangingPunct="1">
              <a:defRPr/>
            </a:pPr>
            <a:r>
              <a:rPr lang="en-US" dirty="0" err="1" smtClean="0"/>
              <a:t>Yogen</a:t>
            </a:r>
            <a:r>
              <a:rPr lang="en-US" dirty="0" smtClean="0"/>
              <a:t> </a:t>
            </a:r>
            <a:r>
              <a:rPr lang="en-US" dirty="0" err="1" smtClean="0"/>
              <a:t>Saunthararajah</a:t>
            </a:r>
            <a:r>
              <a:rPr lang="en-US" dirty="0" smtClean="0"/>
              <a:t> (Cleveland Clinic)</a:t>
            </a:r>
          </a:p>
          <a:p>
            <a:pPr eaLnBrk="1" hangingPunct="1">
              <a:defRPr/>
            </a:pPr>
            <a:r>
              <a:rPr lang="en-US" dirty="0" smtClean="0"/>
              <a:t>Yun Yen (City of Hope)</a:t>
            </a:r>
          </a:p>
          <a:p>
            <a:pPr eaLnBrk="1" hangingPunct="1">
              <a:defRPr/>
            </a:pPr>
            <a:r>
              <a:rPr lang="en-US" dirty="0" smtClean="0"/>
              <a:t>Run SBMLR code for </a:t>
            </a:r>
            <a:r>
              <a:rPr lang="en-US" dirty="0" err="1" smtClean="0"/>
              <a:t>dC</a:t>
            </a:r>
            <a:r>
              <a:rPr lang="en-US" dirty="0" smtClean="0"/>
              <a:t> increase and HU 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Michaelis-Menten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Model</a:t>
            </a:r>
            <a:endParaRPr lang="en-US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19313" y="6162675"/>
            <a:ext cx="6945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RNR: no NDP and no R2 dimer =&gt;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 of complex is zero,</a:t>
            </a:r>
          </a:p>
          <a:p>
            <a:pPr marL="342900" indent="-342900"/>
            <a:r>
              <a:rPr lang="en-US" dirty="0"/>
              <a:t>else different R1-R2-NDP complexes can have different </a:t>
            </a:r>
            <a:r>
              <a:rPr lang="en-US" dirty="0" err="1"/>
              <a:t>k</a:t>
            </a:r>
            <a:r>
              <a:rPr lang="en-US" baseline="-25000" dirty="0" err="1"/>
              <a:t>cat</a:t>
            </a:r>
            <a:r>
              <a:rPr lang="en-US" dirty="0"/>
              <a:t> values.</a:t>
            </a:r>
          </a:p>
          <a:p>
            <a:pPr marL="342900" indent="-342900"/>
            <a:endParaRPr lang="en-US" dirty="0"/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679700" y="1230312"/>
            <a:ext cx="1735138" cy="369888"/>
            <a:chOff x="3429000" y="1839913"/>
            <a:chExt cx="1735138" cy="369887"/>
          </a:xfrm>
        </p:grpSpPr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429000" y="1839913"/>
              <a:ext cx="17351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dirty="0"/>
                <a:t>E + S         ES </a:t>
              </a:r>
            </a:p>
          </p:txBody>
        </p:sp>
        <p:cxnSp>
          <p:nvCxnSpPr>
            <p:cNvPr id="9" name="Straight Arrow Connector 7"/>
            <p:cNvCxnSpPr>
              <a:cxnSpLocks noChangeShapeType="1"/>
            </p:cNvCxnSpPr>
            <p:nvPr/>
          </p:nvCxnSpPr>
          <p:spPr bwMode="auto">
            <a:xfrm>
              <a:off x="4267200" y="1943100"/>
              <a:ext cx="2667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8"/>
            <p:cNvCxnSpPr>
              <a:cxnSpLocks noChangeShapeType="1"/>
            </p:cNvCxnSpPr>
            <p:nvPr/>
          </p:nvCxnSpPr>
          <p:spPr bwMode="auto">
            <a:xfrm rot="10800000">
              <a:off x="4229100" y="2058988"/>
              <a:ext cx="2667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1600200" y="1866900"/>
            <a:ext cx="5321300" cy="4108450"/>
            <a:chOff x="1016000" y="1257300"/>
            <a:chExt cx="5321300" cy="4108450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1016000" y="1257300"/>
            <a:ext cx="5321300" cy="410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04" name="Equation" r:id="rId3" imgW="3784320" imgH="2920680" progId="Equation.3">
                    <p:embed/>
                  </p:oleObj>
                </mc:Choice>
                <mc:Fallback>
                  <p:oleObj name="Equation" r:id="rId3" imgW="3784320" imgH="29206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000" y="1257300"/>
                          <a:ext cx="5321300" cy="410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1337450" y="3387725"/>
              <a:ext cx="3067700" cy="536575"/>
              <a:chOff x="5715000" y="3314700"/>
              <a:chExt cx="3067700" cy="536575"/>
            </a:xfrm>
          </p:grpSpPr>
          <p:graphicFrame>
            <p:nvGraphicFramePr>
              <p:cNvPr id="14" name="Object 9"/>
              <p:cNvGraphicFramePr>
                <a:graphicFrameLocks noChangeAspect="1"/>
              </p:cNvGraphicFramePr>
              <p:nvPr/>
            </p:nvGraphicFramePr>
            <p:xfrm>
              <a:off x="6172200" y="3314700"/>
              <a:ext cx="2127250" cy="536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05" name="Equation" r:id="rId5" imgW="1714320" imgH="431640" progId="Equation.3">
                      <p:embed/>
                    </p:oleObj>
                  </mc:Choice>
                  <mc:Fallback>
                    <p:oleObj name="Equation" r:id="rId5" imgW="1714320" imgH="431640" progId="Equation.3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72200" y="3314700"/>
                            <a:ext cx="2127250" cy="5365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TextBox 9"/>
              <p:cNvSpPr txBox="1">
                <a:spLocks noChangeArrowheads="1"/>
              </p:cNvSpPr>
              <p:nvPr/>
            </p:nvSpPr>
            <p:spPr bwMode="auto">
              <a:xfrm>
                <a:off x="5715000" y="3429000"/>
                <a:ext cx="4427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but</a:t>
                </a:r>
              </a:p>
            </p:txBody>
          </p:sp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8420100" y="3390900"/>
                <a:ext cx="3626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so</a:t>
                </a:r>
              </a:p>
            </p:txBody>
          </p:sp>
        </p:grpSp>
      </p:grp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7099300" y="4759325"/>
            <a:ext cx="1481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Key perspective </a:t>
            </a:r>
          </a:p>
        </p:txBody>
      </p:sp>
      <p:sp>
        <p:nvSpPr>
          <p:cNvPr id="18" name="Right Arrow 16"/>
          <p:cNvSpPr>
            <a:spLocks noChangeArrowheads="1"/>
          </p:cNvSpPr>
          <p:nvPr/>
        </p:nvSpPr>
        <p:spPr bwMode="auto">
          <a:xfrm rot="10800000">
            <a:off x="6108701" y="46974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Free Concentrations Versus Totals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13191" r="3605" b="4862"/>
          <a:stretch>
            <a:fillRect/>
          </a:stretch>
        </p:blipFill>
        <p:spPr bwMode="auto">
          <a:xfrm>
            <a:off x="1841269" y="5181600"/>
            <a:ext cx="4559531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4825" y="5481637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/>
              <a:t>solid line = Eqs. (1-2) </a:t>
            </a:r>
          </a:p>
          <a:p>
            <a:pPr eaLnBrk="0" hangingPunct="0"/>
            <a:r>
              <a:rPr lang="en-US" sz="1200" dirty="0"/>
              <a:t>dotted   =  Eq. (3)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0" y="5943600"/>
            <a:ext cx="2157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/>
              <a:t>Data from Scott, C. P., </a:t>
            </a:r>
            <a:r>
              <a:rPr lang="en-US" sz="1000" dirty="0" err="1"/>
              <a:t>Kashlan</a:t>
            </a:r>
            <a:r>
              <a:rPr lang="en-US" sz="1000" dirty="0"/>
              <a:t>, O. B., Lear, J. D., and Cooperman, B. S. (2001) </a:t>
            </a:r>
            <a:r>
              <a:rPr lang="en-US" sz="1000" i="1" dirty="0"/>
              <a:t>Biochemistry</a:t>
            </a:r>
            <a:r>
              <a:rPr lang="en-US" sz="1000" dirty="0"/>
              <a:t> </a:t>
            </a:r>
            <a:r>
              <a:rPr lang="en-US" sz="1000" b="1" dirty="0"/>
              <a:t>40</a:t>
            </a:r>
            <a:r>
              <a:rPr lang="en-US" sz="1000" dirty="0"/>
              <a:t>(6), 1651-166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r="26546" b="5327"/>
          <a:stretch>
            <a:fillRect/>
          </a:stretch>
        </p:blipFill>
        <p:spPr bwMode="auto">
          <a:xfrm>
            <a:off x="1524000" y="3846512"/>
            <a:ext cx="44307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32525" y="4491038"/>
            <a:ext cx="21336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R=R1        	 r=R2</a:t>
            </a:r>
            <a:r>
              <a:rPr lang="en-US" sz="1100" baseline="-25000"/>
              <a:t>2</a:t>
            </a:r>
            <a:endParaRPr lang="en-US" sz="1100"/>
          </a:p>
          <a:p>
            <a:pPr eaLnBrk="0" hangingPunct="0"/>
            <a:r>
              <a:rPr lang="en-US" sz="1100"/>
              <a:t>G=GDP      	 t=dTTP        	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508375" y="1262063"/>
          <a:ext cx="1752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6" name="Equation" r:id="rId5" imgW="1752480" imgH="914400" progId="Equation.3">
                  <p:embed/>
                </p:oleObj>
              </mc:Choice>
              <mc:Fallback>
                <p:oleObj name="Equation" r:id="rId5" imgW="175248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1262063"/>
                        <a:ext cx="1752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73100" y="2895600"/>
          <a:ext cx="65659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7" name="Equation" r:id="rId7" imgW="6565680" imgH="1168200" progId="Equation.3">
                  <p:embed/>
                </p:oleObj>
              </mc:Choice>
              <mc:Fallback>
                <p:oleObj name="Equation" r:id="rId7" imgW="656568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895600"/>
                        <a:ext cx="65659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60625" y="2211388"/>
            <a:ext cx="67945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>
                <a:latin typeface="Arial" charset="0"/>
                <a:ea typeface="Times New Roman" pitchFamily="18" charset="0"/>
                <a:cs typeface="Arial" charset="0"/>
              </a:rPr>
              <a:t>Substitute this    in here                   to get a quadratic in [S] whose </a:t>
            </a:r>
          </a:p>
          <a:p>
            <a:pPr eaLnBrk="0" hangingPunct="0"/>
            <a:r>
              <a:rPr lang="en-US" sz="900"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         solution is</a:t>
            </a:r>
          </a:p>
          <a:p>
            <a:pPr eaLnBrk="0" hangingPunct="0"/>
            <a:endParaRPr lang="en-US" sz="900">
              <a:latin typeface="Arial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en-US" sz="900">
                <a:latin typeface="Arial" charset="0"/>
                <a:ea typeface="Times New Roman" pitchFamily="18" charset="0"/>
                <a:cs typeface="Arial" charset="0"/>
              </a:rPr>
              <a:t>                                                    Bigger systems of higher polynomials cannot be solved algebraically =&gt; use ODEs (above) 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      </a:t>
            </a:r>
            <a:r>
              <a:rPr lang="en-US" sz="1200">
                <a:ea typeface="Times New Roman" pitchFamily="18" charset="0"/>
                <a:cs typeface="Arial" charset="0"/>
              </a:rPr>
              <a:t>                                                            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     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       </a:t>
            </a:r>
            <a:endParaRPr lang="en-US" sz="600"/>
          </a:p>
          <a:p>
            <a:pPr eaLnBrk="0" hangingPunct="0"/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200">
                <a:cs typeface="Times New Roman" pitchFamily="18" charset="0"/>
              </a:rPr>
              <a:t>              </a:t>
            </a:r>
            <a:endParaRPr lang="en-US"/>
          </a:p>
        </p:txBody>
      </p:sp>
      <p:cxnSp>
        <p:nvCxnSpPr>
          <p:cNvPr id="15" name="Straight Arrow Connector 21"/>
          <p:cNvCxnSpPr>
            <a:cxnSpLocks noChangeShapeType="1"/>
          </p:cNvCxnSpPr>
          <p:nvPr/>
        </p:nvCxnSpPr>
        <p:spPr bwMode="auto">
          <a:xfrm rot="5400000">
            <a:off x="2361407" y="2399506"/>
            <a:ext cx="801687" cy="800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5097463" y="2460625"/>
          <a:ext cx="3722687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Equation" r:id="rId9" imgW="4520880" imgH="317160" progId="Equation.3">
                  <p:embed/>
                </p:oleObj>
              </mc:Choice>
              <mc:Fallback>
                <p:oleObj name="Equation" r:id="rId9" imgW="452088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463" y="2460625"/>
                        <a:ext cx="3722687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 bwMode="auto">
          <a:xfrm>
            <a:off x="777875" y="1476375"/>
            <a:ext cx="2624138" cy="1735138"/>
          </a:xfrm>
          <a:custGeom>
            <a:avLst/>
            <a:gdLst>
              <a:gd name="connsiteX0" fmla="*/ 2623559 w 2623559"/>
              <a:gd name="connsiteY0" fmla="*/ 195129 h 1929925"/>
              <a:gd name="connsiteX1" fmla="*/ 1230595 w 2623559"/>
              <a:gd name="connsiteY1" fmla="*/ 289133 h 1929925"/>
              <a:gd name="connsiteX2" fmla="*/ 0 w 2623559"/>
              <a:gd name="connsiteY2" fmla="*/ 1929925 h 1929925"/>
              <a:gd name="connsiteX3" fmla="*/ 0 w 2623559"/>
              <a:gd name="connsiteY3" fmla="*/ 1929925 h 1929925"/>
              <a:gd name="connsiteX4" fmla="*/ 0 w 2623559"/>
              <a:gd name="connsiteY4" fmla="*/ 1929925 h 1929925"/>
              <a:gd name="connsiteX5" fmla="*/ 0 w 2623559"/>
              <a:gd name="connsiteY5" fmla="*/ 1929925 h 1929925"/>
              <a:gd name="connsiteX0" fmla="*/ 2623559 w 2855720"/>
              <a:gd name="connsiteY0" fmla="*/ 197977 h 1932773"/>
              <a:gd name="connsiteX1" fmla="*/ 2623559 w 2855720"/>
              <a:gd name="connsiteY1" fmla="*/ 180885 h 1932773"/>
              <a:gd name="connsiteX2" fmla="*/ 1230595 w 2855720"/>
              <a:gd name="connsiteY2" fmla="*/ 291981 h 1932773"/>
              <a:gd name="connsiteX3" fmla="*/ 0 w 2855720"/>
              <a:gd name="connsiteY3" fmla="*/ 1932773 h 1932773"/>
              <a:gd name="connsiteX4" fmla="*/ 0 w 2855720"/>
              <a:gd name="connsiteY4" fmla="*/ 1932773 h 1932773"/>
              <a:gd name="connsiteX5" fmla="*/ 0 w 2855720"/>
              <a:gd name="connsiteY5" fmla="*/ 1932773 h 1932773"/>
              <a:gd name="connsiteX6" fmla="*/ 0 w 2855720"/>
              <a:gd name="connsiteY6" fmla="*/ 1932773 h 1932773"/>
              <a:gd name="connsiteX0" fmla="*/ 2623559 w 2895600"/>
              <a:gd name="connsiteY0" fmla="*/ 74064 h 1808860"/>
              <a:gd name="connsiteX1" fmla="*/ 2623559 w 2895600"/>
              <a:gd name="connsiteY1" fmla="*/ 56972 h 1808860"/>
              <a:gd name="connsiteX2" fmla="*/ 991312 w 2895600"/>
              <a:gd name="connsiteY2" fmla="*/ 415896 h 1808860"/>
              <a:gd name="connsiteX3" fmla="*/ 0 w 2895600"/>
              <a:gd name="connsiteY3" fmla="*/ 1808860 h 1808860"/>
              <a:gd name="connsiteX4" fmla="*/ 0 w 2895600"/>
              <a:gd name="connsiteY4" fmla="*/ 1808860 h 1808860"/>
              <a:gd name="connsiteX5" fmla="*/ 0 w 2895600"/>
              <a:gd name="connsiteY5" fmla="*/ 1808860 h 1808860"/>
              <a:gd name="connsiteX6" fmla="*/ 0 w 2895600"/>
              <a:gd name="connsiteY6" fmla="*/ 1808860 h 1808860"/>
              <a:gd name="connsiteX0" fmla="*/ 2623559 w 2623559"/>
              <a:gd name="connsiteY0" fmla="*/ 0 h 1734796"/>
              <a:gd name="connsiteX1" fmla="*/ 991312 w 2623559"/>
              <a:gd name="connsiteY1" fmla="*/ 341832 h 1734796"/>
              <a:gd name="connsiteX2" fmla="*/ 0 w 2623559"/>
              <a:gd name="connsiteY2" fmla="*/ 1734796 h 1734796"/>
              <a:gd name="connsiteX3" fmla="*/ 0 w 2623559"/>
              <a:gd name="connsiteY3" fmla="*/ 1734796 h 1734796"/>
              <a:gd name="connsiteX4" fmla="*/ 0 w 2623559"/>
              <a:gd name="connsiteY4" fmla="*/ 1734796 h 1734796"/>
              <a:gd name="connsiteX5" fmla="*/ 0 w 2623559"/>
              <a:gd name="connsiteY5" fmla="*/ 1734796 h 1734796"/>
              <a:gd name="connsiteX0" fmla="*/ 2623559 w 2623559"/>
              <a:gd name="connsiteY0" fmla="*/ 0 h 1734796"/>
              <a:gd name="connsiteX1" fmla="*/ 991093 w 2623559"/>
              <a:gd name="connsiteY1" fmla="*/ 521191 h 1734796"/>
              <a:gd name="connsiteX2" fmla="*/ 0 w 2623559"/>
              <a:gd name="connsiteY2" fmla="*/ 1734796 h 1734796"/>
              <a:gd name="connsiteX3" fmla="*/ 0 w 2623559"/>
              <a:gd name="connsiteY3" fmla="*/ 1734796 h 1734796"/>
              <a:gd name="connsiteX4" fmla="*/ 0 w 2623559"/>
              <a:gd name="connsiteY4" fmla="*/ 1734796 h 1734796"/>
              <a:gd name="connsiteX5" fmla="*/ 0 w 2623559"/>
              <a:gd name="connsiteY5" fmla="*/ 1734796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559" h="1734796">
                <a:moveTo>
                  <a:pt x="2623559" y="0"/>
                </a:moveTo>
                <a:cubicBezTo>
                  <a:pt x="2283508" y="71215"/>
                  <a:pt x="1428353" y="232058"/>
                  <a:pt x="991093" y="521191"/>
                </a:cubicBezTo>
                <a:cubicBezTo>
                  <a:pt x="553833" y="813172"/>
                  <a:pt x="165219" y="1502635"/>
                  <a:pt x="0" y="1734796"/>
                </a:cubicBezTo>
                <a:lnTo>
                  <a:pt x="0" y="1734796"/>
                </a:lnTo>
                <a:lnTo>
                  <a:pt x="0" y="1734796"/>
                </a:lnTo>
                <a:lnTo>
                  <a:pt x="0" y="173479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/>
            </a:endParaRPr>
          </a:p>
        </p:txBody>
      </p:sp>
      <p:sp>
        <p:nvSpPr>
          <p:cNvPr id="19" name="Freeform 18"/>
          <p:cNvSpPr/>
          <p:nvPr/>
        </p:nvSpPr>
        <p:spPr bwMode="auto">
          <a:xfrm rot="11186449">
            <a:off x="3813175" y="1917700"/>
            <a:ext cx="623888" cy="466725"/>
          </a:xfrm>
          <a:custGeom>
            <a:avLst/>
            <a:gdLst>
              <a:gd name="connsiteX0" fmla="*/ 2623559 w 2623559"/>
              <a:gd name="connsiteY0" fmla="*/ 195129 h 1929925"/>
              <a:gd name="connsiteX1" fmla="*/ 1230595 w 2623559"/>
              <a:gd name="connsiteY1" fmla="*/ 289133 h 1929925"/>
              <a:gd name="connsiteX2" fmla="*/ 0 w 2623559"/>
              <a:gd name="connsiteY2" fmla="*/ 1929925 h 1929925"/>
              <a:gd name="connsiteX3" fmla="*/ 0 w 2623559"/>
              <a:gd name="connsiteY3" fmla="*/ 1929925 h 1929925"/>
              <a:gd name="connsiteX4" fmla="*/ 0 w 2623559"/>
              <a:gd name="connsiteY4" fmla="*/ 1929925 h 1929925"/>
              <a:gd name="connsiteX5" fmla="*/ 0 w 2623559"/>
              <a:gd name="connsiteY5" fmla="*/ 1929925 h 1929925"/>
              <a:gd name="connsiteX0" fmla="*/ 2623559 w 2855720"/>
              <a:gd name="connsiteY0" fmla="*/ 197977 h 1932773"/>
              <a:gd name="connsiteX1" fmla="*/ 2623559 w 2855720"/>
              <a:gd name="connsiteY1" fmla="*/ 180885 h 1932773"/>
              <a:gd name="connsiteX2" fmla="*/ 1230595 w 2855720"/>
              <a:gd name="connsiteY2" fmla="*/ 291981 h 1932773"/>
              <a:gd name="connsiteX3" fmla="*/ 0 w 2855720"/>
              <a:gd name="connsiteY3" fmla="*/ 1932773 h 1932773"/>
              <a:gd name="connsiteX4" fmla="*/ 0 w 2855720"/>
              <a:gd name="connsiteY4" fmla="*/ 1932773 h 1932773"/>
              <a:gd name="connsiteX5" fmla="*/ 0 w 2855720"/>
              <a:gd name="connsiteY5" fmla="*/ 1932773 h 1932773"/>
              <a:gd name="connsiteX6" fmla="*/ 0 w 2855720"/>
              <a:gd name="connsiteY6" fmla="*/ 1932773 h 1932773"/>
              <a:gd name="connsiteX0" fmla="*/ 2623559 w 2895600"/>
              <a:gd name="connsiteY0" fmla="*/ 74064 h 1808860"/>
              <a:gd name="connsiteX1" fmla="*/ 2623559 w 2895600"/>
              <a:gd name="connsiteY1" fmla="*/ 56972 h 1808860"/>
              <a:gd name="connsiteX2" fmla="*/ 991312 w 2895600"/>
              <a:gd name="connsiteY2" fmla="*/ 415896 h 1808860"/>
              <a:gd name="connsiteX3" fmla="*/ 0 w 2895600"/>
              <a:gd name="connsiteY3" fmla="*/ 1808860 h 1808860"/>
              <a:gd name="connsiteX4" fmla="*/ 0 w 2895600"/>
              <a:gd name="connsiteY4" fmla="*/ 1808860 h 1808860"/>
              <a:gd name="connsiteX5" fmla="*/ 0 w 2895600"/>
              <a:gd name="connsiteY5" fmla="*/ 1808860 h 1808860"/>
              <a:gd name="connsiteX6" fmla="*/ 0 w 2895600"/>
              <a:gd name="connsiteY6" fmla="*/ 1808860 h 1808860"/>
              <a:gd name="connsiteX0" fmla="*/ 2623559 w 2623559"/>
              <a:gd name="connsiteY0" fmla="*/ 0 h 1734796"/>
              <a:gd name="connsiteX1" fmla="*/ 991312 w 2623559"/>
              <a:gd name="connsiteY1" fmla="*/ 341832 h 1734796"/>
              <a:gd name="connsiteX2" fmla="*/ 0 w 2623559"/>
              <a:gd name="connsiteY2" fmla="*/ 1734796 h 1734796"/>
              <a:gd name="connsiteX3" fmla="*/ 0 w 2623559"/>
              <a:gd name="connsiteY3" fmla="*/ 1734796 h 1734796"/>
              <a:gd name="connsiteX4" fmla="*/ 0 w 2623559"/>
              <a:gd name="connsiteY4" fmla="*/ 1734796 h 1734796"/>
              <a:gd name="connsiteX5" fmla="*/ 0 w 2623559"/>
              <a:gd name="connsiteY5" fmla="*/ 1734796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3559" h="1734796">
                <a:moveTo>
                  <a:pt x="2623559" y="0"/>
                </a:moveTo>
                <a:cubicBezTo>
                  <a:pt x="2283508" y="71215"/>
                  <a:pt x="1428572" y="52699"/>
                  <a:pt x="991312" y="341832"/>
                </a:cubicBezTo>
                <a:cubicBezTo>
                  <a:pt x="554052" y="633813"/>
                  <a:pt x="165219" y="1502635"/>
                  <a:pt x="0" y="1734796"/>
                </a:cubicBezTo>
                <a:lnTo>
                  <a:pt x="0" y="1734796"/>
                </a:lnTo>
                <a:lnTo>
                  <a:pt x="0" y="1734796"/>
                </a:lnTo>
                <a:lnTo>
                  <a:pt x="0" y="1734796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ea typeface="ＭＳ Ｐゴシック" charset="-128"/>
              <a:cs typeface="ＭＳ Ｐゴシック"/>
            </a:endParaRPr>
          </a:p>
        </p:txBody>
      </p:sp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7261225" y="1177925"/>
          <a:ext cx="1858963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Equation" r:id="rId11" imgW="2006280" imgH="1143000" progId="Equation.3">
                  <p:embed/>
                </p:oleObj>
              </mc:Choice>
              <mc:Fallback>
                <p:oleObj name="Equation" r:id="rId11" imgW="2006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1177925"/>
                        <a:ext cx="1858963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7463" y="1150938"/>
            <a:ext cx="196239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[S] vs. [S</a:t>
            </a:r>
            <a:r>
              <a:rPr lang="en-U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]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505700" y="3354388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(3) </a:t>
            </a:r>
          </a:p>
        </p:txBody>
      </p:sp>
      <p:cxnSp>
        <p:nvCxnSpPr>
          <p:cNvPr id="23" name="Straight Arrow Connector 21"/>
          <p:cNvCxnSpPr>
            <a:cxnSpLocks noChangeShapeType="1"/>
          </p:cNvCxnSpPr>
          <p:nvPr/>
        </p:nvCxnSpPr>
        <p:spPr bwMode="auto">
          <a:xfrm rot="16200000" flipH="1">
            <a:off x="4113213" y="4722813"/>
            <a:ext cx="982662" cy="544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2"/>
          <p:cNvCxnSpPr>
            <a:cxnSpLocks noChangeShapeType="1"/>
          </p:cNvCxnSpPr>
          <p:nvPr/>
        </p:nvCxnSpPr>
        <p:spPr bwMode="auto">
          <a:xfrm rot="5400000">
            <a:off x="3560764" y="5426078"/>
            <a:ext cx="722313" cy="23336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Right Brace 27"/>
          <p:cNvSpPr>
            <a:spLocks/>
          </p:cNvSpPr>
          <p:nvPr/>
        </p:nvSpPr>
        <p:spPr bwMode="auto">
          <a:xfrm>
            <a:off x="5918200" y="4643437"/>
            <a:ext cx="101600" cy="538163"/>
          </a:xfrm>
          <a:prstGeom prst="rightBrace">
            <a:avLst>
              <a:gd name="adj1" fmla="val 841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6" name="Freeform 28"/>
          <p:cNvSpPr>
            <a:spLocks noChangeArrowheads="1"/>
          </p:cNvSpPr>
          <p:nvPr/>
        </p:nvSpPr>
        <p:spPr bwMode="auto">
          <a:xfrm>
            <a:off x="6042025" y="3429000"/>
            <a:ext cx="307975" cy="1524000"/>
          </a:xfrm>
          <a:custGeom>
            <a:avLst/>
            <a:gdLst>
              <a:gd name="T0" fmla="*/ 0 w 196553"/>
              <a:gd name="T1" fmla="*/ 1425151 h 1455634"/>
              <a:gd name="T2" fmla="*/ 2147483647 w 196553"/>
              <a:gd name="T3" fmla="*/ 1262017 h 1455634"/>
              <a:gd name="T4" fmla="*/ 2147483647 w 196553"/>
              <a:gd name="T5" fmla="*/ 223231 h 1455634"/>
              <a:gd name="T6" fmla="*/ 2147483647 w 196553"/>
              <a:gd name="T7" fmla="*/ 0 h 1455634"/>
              <a:gd name="T8" fmla="*/ 0 60000 65536"/>
              <a:gd name="T9" fmla="*/ 0 60000 65536"/>
              <a:gd name="T10" fmla="*/ 0 60000 65536"/>
              <a:gd name="T11" fmla="*/ 0 60000 65536"/>
              <a:gd name="T12" fmla="*/ 0 w 196553"/>
              <a:gd name="T13" fmla="*/ 0 h 1455634"/>
              <a:gd name="T14" fmla="*/ 196553 w 196553"/>
              <a:gd name="T15" fmla="*/ 1455634 h 14556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553" h="1455634">
                <a:moveTo>
                  <a:pt x="0" y="1418602"/>
                </a:moveTo>
                <a:cubicBezTo>
                  <a:pt x="58396" y="1368751"/>
                  <a:pt x="116792" y="1455634"/>
                  <a:pt x="145278" y="1256232"/>
                </a:cubicBezTo>
                <a:cubicBezTo>
                  <a:pt x="173764" y="1056830"/>
                  <a:pt x="162370" y="431563"/>
                  <a:pt x="170916" y="222191"/>
                </a:cubicBezTo>
                <a:cubicBezTo>
                  <a:pt x="179462" y="12819"/>
                  <a:pt x="188007" y="17804"/>
                  <a:pt x="196553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ight Brace 29"/>
          <p:cNvSpPr>
            <a:spLocks/>
          </p:cNvSpPr>
          <p:nvPr/>
        </p:nvSpPr>
        <p:spPr bwMode="auto">
          <a:xfrm>
            <a:off x="5903913" y="4081463"/>
            <a:ext cx="101600" cy="539750"/>
          </a:xfrm>
          <a:prstGeom prst="rightBrace">
            <a:avLst>
              <a:gd name="adj1" fmla="val 8436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8" name="Freeform 30"/>
          <p:cNvSpPr>
            <a:spLocks noChangeArrowheads="1"/>
          </p:cNvSpPr>
          <p:nvPr/>
        </p:nvSpPr>
        <p:spPr bwMode="auto">
          <a:xfrm>
            <a:off x="5122863" y="2679701"/>
            <a:ext cx="973137" cy="1663700"/>
          </a:xfrm>
          <a:custGeom>
            <a:avLst/>
            <a:gdLst>
              <a:gd name="T0" fmla="*/ 951626 w 1046854"/>
              <a:gd name="T1" fmla="*/ 1921662 h 1888621"/>
              <a:gd name="T2" fmla="*/ 1105229 w 1046854"/>
              <a:gd name="T3" fmla="*/ 1747757 h 1888621"/>
              <a:gd name="T4" fmla="*/ 942593 w 1046854"/>
              <a:gd name="T5" fmla="*/ 1217355 h 1888621"/>
              <a:gd name="T6" fmla="*/ 374932 w 1046854"/>
              <a:gd name="T7" fmla="*/ 1236212 h 1888621"/>
              <a:gd name="T8" fmla="*/ 58726 w 1046854"/>
              <a:gd name="T9" fmla="*/ 1010119 h 1888621"/>
              <a:gd name="T10" fmla="*/ 22584 w 1046854"/>
              <a:gd name="T11" fmla="*/ 705790 h 1888621"/>
              <a:gd name="T12" fmla="*/ 57214 w 1046854"/>
              <a:gd name="T13" fmla="*/ 0 h 188862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6854"/>
              <a:gd name="T22" fmla="*/ 0 h 1888621"/>
              <a:gd name="T23" fmla="*/ 1046854 w 1046854"/>
              <a:gd name="T24" fmla="*/ 1888621 h 188862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6854" h="1888621">
                <a:moveTo>
                  <a:pt x="900152" y="1888621"/>
                </a:moveTo>
                <a:cubicBezTo>
                  <a:pt x="958548" y="1838770"/>
                  <a:pt x="1046854" y="1833072"/>
                  <a:pt x="1045430" y="1717704"/>
                </a:cubicBezTo>
                <a:cubicBezTo>
                  <a:pt x="1044006" y="1602336"/>
                  <a:pt x="1006736" y="1280204"/>
                  <a:pt x="891606" y="1196411"/>
                </a:cubicBezTo>
                <a:cubicBezTo>
                  <a:pt x="776476" y="1112618"/>
                  <a:pt x="493992" y="1248888"/>
                  <a:pt x="354649" y="1214945"/>
                </a:cubicBezTo>
                <a:cubicBezTo>
                  <a:pt x="215306" y="1181002"/>
                  <a:pt x="111096" y="1079636"/>
                  <a:pt x="55548" y="992754"/>
                </a:cubicBezTo>
                <a:cubicBezTo>
                  <a:pt x="0" y="905872"/>
                  <a:pt x="21601" y="859110"/>
                  <a:pt x="21363" y="693651"/>
                </a:cubicBezTo>
                <a:cubicBezTo>
                  <a:pt x="21125" y="528192"/>
                  <a:pt x="71448" y="62909"/>
                  <a:pt x="5411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31"/>
          <p:cNvSpPr>
            <a:spLocks noChangeArrowheads="1"/>
          </p:cNvSpPr>
          <p:nvPr/>
        </p:nvSpPr>
        <p:spPr bwMode="auto">
          <a:xfrm>
            <a:off x="5153025" y="1501775"/>
            <a:ext cx="1982788" cy="1854200"/>
          </a:xfrm>
          <a:custGeom>
            <a:avLst/>
            <a:gdLst>
              <a:gd name="T0" fmla="*/ 0 w 196553"/>
              <a:gd name="T1" fmla="*/ 2147483647 h 1418602"/>
              <a:gd name="T2" fmla="*/ 2147483647 w 196553"/>
              <a:gd name="T3" fmla="*/ 2147483647 h 1418602"/>
              <a:gd name="T4" fmla="*/ 2147483647 w 196553"/>
              <a:gd name="T5" fmla="*/ 2147483647 h 1418602"/>
              <a:gd name="T6" fmla="*/ 2147483647 w 196553"/>
              <a:gd name="T7" fmla="*/ 2147483647 h 1418602"/>
              <a:gd name="T8" fmla="*/ 2147483647 w 196553"/>
              <a:gd name="T9" fmla="*/ 0 h 14186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553"/>
              <a:gd name="T16" fmla="*/ 0 h 1418602"/>
              <a:gd name="T17" fmla="*/ 196553 w 196553"/>
              <a:gd name="T18" fmla="*/ 1418602 h 14186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553" h="1418602">
                <a:moveTo>
                  <a:pt x="0" y="1418602"/>
                </a:moveTo>
                <a:cubicBezTo>
                  <a:pt x="5507" y="1414244"/>
                  <a:pt x="8828" y="1226571"/>
                  <a:pt x="33041" y="1176721"/>
                </a:cubicBezTo>
                <a:cubicBezTo>
                  <a:pt x="57254" y="1126871"/>
                  <a:pt x="122299" y="1278587"/>
                  <a:pt x="145278" y="1119499"/>
                </a:cubicBezTo>
                <a:cubicBezTo>
                  <a:pt x="168257" y="960411"/>
                  <a:pt x="162370" y="408774"/>
                  <a:pt x="170916" y="222191"/>
                </a:cubicBezTo>
                <a:cubicBezTo>
                  <a:pt x="179462" y="35608"/>
                  <a:pt x="188007" y="17804"/>
                  <a:pt x="196553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4"/>
          <p:cNvSpPr>
            <a:spLocks noChangeArrowheads="1"/>
          </p:cNvSpPr>
          <p:nvPr/>
        </p:nvSpPr>
        <p:spPr bwMode="auto">
          <a:xfrm rot="17284637">
            <a:off x="5771356" y="988219"/>
            <a:ext cx="706438" cy="1651000"/>
          </a:xfrm>
          <a:custGeom>
            <a:avLst/>
            <a:gdLst>
              <a:gd name="T0" fmla="*/ 0 w 179958"/>
              <a:gd name="T1" fmla="*/ 53340 h 1740519"/>
              <a:gd name="T2" fmla="*/ 2147483647 w 179958"/>
              <a:gd name="T3" fmla="*/ 44175 h 1740519"/>
              <a:gd name="T4" fmla="*/ 2147483647 w 179958"/>
              <a:gd name="T5" fmla="*/ 16676 h 1740519"/>
              <a:gd name="T6" fmla="*/ 2147483647 w 179958"/>
              <a:gd name="T7" fmla="*/ 0 h 1740519"/>
              <a:gd name="T8" fmla="*/ 0 60000 65536"/>
              <a:gd name="T9" fmla="*/ 0 60000 65536"/>
              <a:gd name="T10" fmla="*/ 0 60000 65536"/>
              <a:gd name="T11" fmla="*/ 0 60000 65536"/>
              <a:gd name="T12" fmla="*/ 0 w 179958"/>
              <a:gd name="T13" fmla="*/ 0 h 1740519"/>
              <a:gd name="T14" fmla="*/ 179958 w 179958"/>
              <a:gd name="T15" fmla="*/ 1740519 h 17405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958" h="1740519">
                <a:moveTo>
                  <a:pt x="0" y="1740519"/>
                </a:moveTo>
                <a:cubicBezTo>
                  <a:pt x="58396" y="1690668"/>
                  <a:pt x="116792" y="1640818"/>
                  <a:pt x="145278" y="1441416"/>
                </a:cubicBezTo>
                <a:cubicBezTo>
                  <a:pt x="173764" y="1242014"/>
                  <a:pt x="179958" y="784344"/>
                  <a:pt x="170916" y="544108"/>
                </a:cubicBezTo>
                <a:cubicBezTo>
                  <a:pt x="161874" y="303872"/>
                  <a:pt x="82482" y="17804"/>
                  <a:pt x="9102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ＭＳ Ｐゴシック"/>
              </a:rPr>
              <a:t>Enzyme, Substrate and Inhibitor</a:t>
            </a:r>
            <a:endParaRPr lang="en-US" dirty="0" smtClean="0"/>
          </a:p>
        </p:txBody>
      </p:sp>
      <p:sp>
        <p:nvSpPr>
          <p:cNvPr id="4" name="TextBox 57"/>
          <p:cNvSpPr txBox="1">
            <a:spLocks noChangeArrowheads="1"/>
          </p:cNvSpPr>
          <p:nvPr/>
        </p:nvSpPr>
        <p:spPr bwMode="auto">
          <a:xfrm>
            <a:off x="4152900" y="1096963"/>
            <a:ext cx="1141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     </a:t>
            </a:r>
            <a:r>
              <a:rPr lang="en-US" sz="1400" dirty="0" smtClean="0"/>
              <a:t>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smtClean="0"/>
              <a:t>EI          </a:t>
            </a:r>
            <a:r>
              <a:rPr lang="en-US" sz="1400" dirty="0"/>
              <a:t>ESI</a:t>
            </a:r>
          </a:p>
        </p:txBody>
      </p:sp>
      <p:cxnSp>
        <p:nvCxnSpPr>
          <p:cNvPr id="5" name="Straight Arrow Connector 59"/>
          <p:cNvCxnSpPr>
            <a:cxnSpLocks noChangeShapeType="1"/>
          </p:cNvCxnSpPr>
          <p:nvPr/>
        </p:nvCxnSpPr>
        <p:spPr bwMode="auto">
          <a:xfrm>
            <a:off x="4486275" y="1225550"/>
            <a:ext cx="366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6" name="Straight Arrow Connector 60"/>
          <p:cNvCxnSpPr>
            <a:cxnSpLocks noChangeShapeType="1"/>
          </p:cNvCxnSpPr>
          <p:nvPr/>
        </p:nvCxnSpPr>
        <p:spPr bwMode="auto">
          <a:xfrm rot="16200000" flipH="1">
            <a:off x="4117182" y="1556544"/>
            <a:ext cx="342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7" name="Straight Arrow Connector 61"/>
          <p:cNvCxnSpPr>
            <a:cxnSpLocks noChangeShapeType="1"/>
          </p:cNvCxnSpPr>
          <p:nvPr/>
        </p:nvCxnSpPr>
        <p:spPr bwMode="auto">
          <a:xfrm rot="16200000" flipH="1">
            <a:off x="4818063" y="1541463"/>
            <a:ext cx="300037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8" name="Straight Arrow Connector 62"/>
          <p:cNvCxnSpPr>
            <a:cxnSpLocks noChangeShapeType="1"/>
          </p:cNvCxnSpPr>
          <p:nvPr/>
        </p:nvCxnSpPr>
        <p:spPr bwMode="auto">
          <a:xfrm>
            <a:off x="4473575" y="1852613"/>
            <a:ext cx="3667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4892675" y="2490788"/>
            <a:ext cx="1141659" cy="954107"/>
            <a:chOff x="4794250" y="238125"/>
            <a:chExt cx="1141659" cy="954108"/>
          </a:xfrm>
        </p:grpSpPr>
        <p:sp>
          <p:nvSpPr>
            <p:cNvPr id="10" name="TextBox 71"/>
            <p:cNvSpPr txBox="1">
              <a:spLocks noChangeArrowheads="1"/>
            </p:cNvSpPr>
            <p:nvPr/>
          </p:nvSpPr>
          <p:spPr bwMode="auto">
            <a:xfrm>
              <a:off x="4794250" y="238125"/>
              <a:ext cx="1141659" cy="954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E  </a:t>
              </a:r>
              <a:r>
                <a:rPr lang="en-US" sz="1400" dirty="0" smtClean="0"/>
                <a:t>         </a:t>
              </a:r>
              <a:r>
                <a:rPr lang="en-US" sz="1400" dirty="0"/>
                <a:t>ES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 smtClean="0"/>
                <a:t>EI          </a:t>
              </a:r>
              <a:r>
                <a:rPr lang="en-US" sz="1400" dirty="0"/>
                <a:t>ESI</a:t>
              </a:r>
            </a:p>
          </p:txBody>
        </p:sp>
        <p:cxnSp>
          <p:nvCxnSpPr>
            <p:cNvPr id="11" name="Straight Arrow Connector 72"/>
            <p:cNvCxnSpPr>
              <a:cxnSpLocks noChangeShapeType="1"/>
            </p:cNvCxnSpPr>
            <p:nvPr/>
          </p:nvCxnSpPr>
          <p:spPr bwMode="auto">
            <a:xfrm>
              <a:off x="5127625" y="366713"/>
              <a:ext cx="366713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2" name="Straight Arrow Connector 73"/>
            <p:cNvCxnSpPr>
              <a:cxnSpLocks noChangeShapeType="1"/>
            </p:cNvCxnSpPr>
            <p:nvPr/>
          </p:nvCxnSpPr>
          <p:spPr bwMode="auto">
            <a:xfrm rot="16200000" flipH="1">
              <a:off x="4758532" y="697706"/>
              <a:ext cx="3429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13" name="Straight Arrow Connector 75"/>
            <p:cNvCxnSpPr>
              <a:cxnSpLocks noChangeShapeType="1"/>
            </p:cNvCxnSpPr>
            <p:nvPr/>
          </p:nvCxnSpPr>
          <p:spPr bwMode="auto">
            <a:xfrm>
              <a:off x="5114925" y="993775"/>
              <a:ext cx="366713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</p:grpSp>
      <p:graphicFrame>
        <p:nvGraphicFramePr>
          <p:cNvPr id="14" name="Object 56"/>
          <p:cNvGraphicFramePr>
            <a:graphicFrameLocks noChangeAspect="1"/>
          </p:cNvGraphicFramePr>
          <p:nvPr/>
        </p:nvGraphicFramePr>
        <p:xfrm>
          <a:off x="6261100" y="2343150"/>
          <a:ext cx="27686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9" name="Equation" r:id="rId3" imgW="2768400" imgH="1384200" progId="Equation.3">
                  <p:embed/>
                </p:oleObj>
              </mc:Choice>
              <mc:Fallback>
                <p:oleObj name="Equation" r:id="rId3" imgW="276840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2343150"/>
                        <a:ext cx="2768600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77"/>
          <p:cNvSpPr txBox="1">
            <a:spLocks noChangeArrowheads="1"/>
          </p:cNvSpPr>
          <p:nvPr/>
        </p:nvSpPr>
        <p:spPr bwMode="auto">
          <a:xfrm>
            <a:off x="168275" y="3875088"/>
            <a:ext cx="109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</a:t>
            </a:r>
            <a:r>
              <a:rPr lang="en-US" sz="1400" dirty="0" smtClean="0"/>
              <a:t>   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EI         </a:t>
            </a:r>
          </a:p>
        </p:txBody>
      </p:sp>
      <p:cxnSp>
        <p:nvCxnSpPr>
          <p:cNvPr id="16" name="Straight Arrow Connector 78"/>
          <p:cNvCxnSpPr>
            <a:cxnSpLocks noChangeShapeType="1"/>
          </p:cNvCxnSpPr>
          <p:nvPr/>
        </p:nvCxnSpPr>
        <p:spPr bwMode="auto">
          <a:xfrm>
            <a:off x="501650" y="4003675"/>
            <a:ext cx="366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17" name="Straight Arrow Connector 79"/>
          <p:cNvCxnSpPr>
            <a:cxnSpLocks noChangeShapeType="1"/>
          </p:cNvCxnSpPr>
          <p:nvPr/>
        </p:nvCxnSpPr>
        <p:spPr bwMode="auto">
          <a:xfrm rot="16200000" flipH="1">
            <a:off x="132557" y="4334669"/>
            <a:ext cx="342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graphicFrame>
        <p:nvGraphicFramePr>
          <p:cNvPr id="18" name="Object 57"/>
          <p:cNvGraphicFramePr>
            <a:graphicFrameLocks noChangeAspect="1"/>
          </p:cNvGraphicFramePr>
          <p:nvPr/>
        </p:nvGraphicFramePr>
        <p:xfrm>
          <a:off x="1266825" y="3852863"/>
          <a:ext cx="19939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0" name="Equation" r:id="rId5" imgW="1993680" imgH="1320480" progId="Equation.3">
                  <p:embed/>
                </p:oleObj>
              </mc:Choice>
              <mc:Fallback>
                <p:oleObj name="Equation" r:id="rId5" imgW="19936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852863"/>
                        <a:ext cx="19939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8"/>
          <p:cNvGraphicFramePr>
            <a:graphicFrameLocks noChangeAspect="1"/>
          </p:cNvGraphicFramePr>
          <p:nvPr/>
        </p:nvGraphicFramePr>
        <p:xfrm>
          <a:off x="1579563" y="2287588"/>
          <a:ext cx="2692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1" name="Equation" r:id="rId7" imgW="2692080" imgH="1320480" progId="Equation.3">
                  <p:embed/>
                </p:oleObj>
              </mc:Choice>
              <mc:Fallback>
                <p:oleObj name="Equation" r:id="rId7" imgW="26920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7588"/>
                        <a:ext cx="2692400" cy="132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238125" y="2405063"/>
            <a:ext cx="1141659" cy="954107"/>
            <a:chOff x="238125" y="1954213"/>
            <a:chExt cx="1141659" cy="954107"/>
          </a:xfrm>
        </p:grpSpPr>
        <p:sp>
          <p:nvSpPr>
            <p:cNvPr id="21" name="TextBox 83"/>
            <p:cNvSpPr txBox="1">
              <a:spLocks noChangeArrowheads="1"/>
            </p:cNvSpPr>
            <p:nvPr/>
          </p:nvSpPr>
          <p:spPr bwMode="auto">
            <a:xfrm>
              <a:off x="238125" y="1954213"/>
              <a:ext cx="114165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/>
                <a:t>E  </a:t>
              </a:r>
              <a:r>
                <a:rPr lang="en-US" sz="1400" dirty="0" smtClean="0"/>
                <a:t>          </a:t>
              </a:r>
              <a:r>
                <a:rPr lang="en-US" sz="1400" dirty="0"/>
                <a:t>ES</a:t>
              </a:r>
            </a:p>
            <a:p>
              <a:endParaRPr lang="en-US" sz="1400" dirty="0"/>
            </a:p>
            <a:p>
              <a:endParaRPr lang="en-US" sz="1400" dirty="0"/>
            </a:p>
            <a:p>
              <a:r>
                <a:rPr lang="en-US" sz="1400" dirty="0"/>
                <a:t>EI       </a:t>
              </a:r>
              <a:r>
                <a:rPr lang="en-US" sz="1400" dirty="0" smtClean="0"/>
                <a:t>   </a:t>
              </a:r>
              <a:r>
                <a:rPr lang="en-US" sz="1400" dirty="0"/>
                <a:t>ESI</a:t>
              </a:r>
            </a:p>
          </p:txBody>
        </p:sp>
        <p:cxnSp>
          <p:nvCxnSpPr>
            <p:cNvPr id="22" name="Straight Arrow Connector 84"/>
            <p:cNvCxnSpPr>
              <a:cxnSpLocks noChangeShapeType="1"/>
            </p:cNvCxnSpPr>
            <p:nvPr/>
          </p:nvCxnSpPr>
          <p:spPr bwMode="auto">
            <a:xfrm>
              <a:off x="571500" y="2082800"/>
              <a:ext cx="366713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3" name="Straight Arrow Connector 85"/>
            <p:cNvCxnSpPr>
              <a:cxnSpLocks noChangeShapeType="1"/>
            </p:cNvCxnSpPr>
            <p:nvPr/>
          </p:nvCxnSpPr>
          <p:spPr bwMode="auto">
            <a:xfrm rot="16200000" flipH="1">
              <a:off x="202407" y="2413794"/>
              <a:ext cx="3429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4" name="Straight Arrow Connector 86"/>
            <p:cNvCxnSpPr>
              <a:cxnSpLocks noChangeShapeType="1"/>
            </p:cNvCxnSpPr>
            <p:nvPr/>
          </p:nvCxnSpPr>
          <p:spPr bwMode="auto">
            <a:xfrm>
              <a:off x="477838" y="2162175"/>
              <a:ext cx="479425" cy="43497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stealth" w="med" len="med"/>
              <a:tailEnd type="stealth" w="med" len="med"/>
            </a:ln>
          </p:spPr>
        </p:cxnSp>
      </p:grpSp>
      <p:sp>
        <p:nvSpPr>
          <p:cNvPr id="25" name="TextBox 99"/>
          <p:cNvSpPr txBox="1">
            <a:spLocks noChangeArrowheads="1"/>
          </p:cNvSpPr>
          <p:nvPr/>
        </p:nvSpPr>
        <p:spPr bwMode="auto">
          <a:xfrm>
            <a:off x="4133850" y="3736975"/>
            <a:ext cx="1125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        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EI         ESI</a:t>
            </a:r>
          </a:p>
        </p:txBody>
      </p:sp>
      <p:cxnSp>
        <p:nvCxnSpPr>
          <p:cNvPr id="26" name="Straight Arrow Connector 101"/>
          <p:cNvCxnSpPr>
            <a:cxnSpLocks noChangeShapeType="1"/>
          </p:cNvCxnSpPr>
          <p:nvPr/>
        </p:nvCxnSpPr>
        <p:spPr bwMode="auto">
          <a:xfrm rot="16200000" flipH="1">
            <a:off x="4098132" y="4196556"/>
            <a:ext cx="3429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27" name="Straight Arrow Connector 102"/>
          <p:cNvCxnSpPr>
            <a:cxnSpLocks noChangeShapeType="1"/>
          </p:cNvCxnSpPr>
          <p:nvPr/>
        </p:nvCxnSpPr>
        <p:spPr bwMode="auto">
          <a:xfrm>
            <a:off x="4373563" y="3944938"/>
            <a:ext cx="479425" cy="434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28" name="TextBox 103"/>
          <p:cNvSpPr txBox="1">
            <a:spLocks noChangeArrowheads="1"/>
          </p:cNvSpPr>
          <p:nvPr/>
        </p:nvSpPr>
        <p:spPr bwMode="auto">
          <a:xfrm>
            <a:off x="4175125" y="4914900"/>
            <a:ext cx="109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    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</a:t>
            </a:r>
            <a:r>
              <a:rPr lang="en-US" sz="1400" dirty="0" smtClean="0"/>
              <a:t>     </a:t>
            </a:r>
            <a:r>
              <a:rPr lang="en-US" sz="1400" dirty="0"/>
              <a:t>ESI</a:t>
            </a:r>
          </a:p>
        </p:txBody>
      </p:sp>
      <p:cxnSp>
        <p:nvCxnSpPr>
          <p:cNvPr id="29" name="Straight Arrow Connector 104"/>
          <p:cNvCxnSpPr>
            <a:cxnSpLocks noChangeShapeType="1"/>
          </p:cNvCxnSpPr>
          <p:nvPr/>
        </p:nvCxnSpPr>
        <p:spPr bwMode="auto">
          <a:xfrm>
            <a:off x="4508500" y="5043488"/>
            <a:ext cx="3667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0" name="Straight Arrow Connector 106"/>
          <p:cNvCxnSpPr>
            <a:cxnSpLocks noChangeShapeType="1"/>
          </p:cNvCxnSpPr>
          <p:nvPr/>
        </p:nvCxnSpPr>
        <p:spPr bwMode="auto">
          <a:xfrm>
            <a:off x="4414838" y="5122863"/>
            <a:ext cx="479425" cy="4349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1" name="TextBox 107"/>
          <p:cNvSpPr txBox="1">
            <a:spLocks noChangeArrowheads="1"/>
          </p:cNvSpPr>
          <p:nvPr/>
        </p:nvSpPr>
        <p:spPr bwMode="auto">
          <a:xfrm>
            <a:off x="5703888" y="3778250"/>
            <a:ext cx="11416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EI      </a:t>
            </a:r>
            <a:r>
              <a:rPr lang="en-US" sz="1400" dirty="0" smtClean="0"/>
              <a:t>    </a:t>
            </a:r>
            <a:r>
              <a:rPr lang="en-US" sz="1400" dirty="0"/>
              <a:t>ESI</a:t>
            </a:r>
          </a:p>
        </p:txBody>
      </p:sp>
      <p:cxnSp>
        <p:nvCxnSpPr>
          <p:cNvPr id="32" name="Straight Arrow Connector 108"/>
          <p:cNvCxnSpPr>
            <a:cxnSpLocks noChangeShapeType="1"/>
          </p:cNvCxnSpPr>
          <p:nvPr/>
        </p:nvCxnSpPr>
        <p:spPr bwMode="auto">
          <a:xfrm rot="16200000" flipH="1">
            <a:off x="5668963" y="4238625"/>
            <a:ext cx="342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3" name="Straight Arrow Connector 109"/>
          <p:cNvCxnSpPr>
            <a:cxnSpLocks noChangeShapeType="1"/>
          </p:cNvCxnSpPr>
          <p:nvPr/>
        </p:nvCxnSpPr>
        <p:spPr bwMode="auto">
          <a:xfrm>
            <a:off x="6007100" y="4586288"/>
            <a:ext cx="4191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4" name="TextBox 110"/>
          <p:cNvSpPr txBox="1">
            <a:spLocks noChangeArrowheads="1"/>
          </p:cNvSpPr>
          <p:nvPr/>
        </p:nvSpPr>
        <p:spPr bwMode="auto">
          <a:xfrm>
            <a:off x="5745163" y="4956175"/>
            <a:ext cx="11208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</a:t>
            </a:r>
            <a:r>
              <a:rPr lang="en-US" sz="1400" dirty="0" smtClean="0"/>
              <a:t>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</a:t>
            </a:r>
            <a:r>
              <a:rPr lang="en-US" sz="1400" dirty="0" smtClean="0"/>
              <a:t>      </a:t>
            </a:r>
            <a:r>
              <a:rPr lang="en-US" sz="1400" dirty="0"/>
              <a:t>ESI</a:t>
            </a:r>
          </a:p>
        </p:txBody>
      </p:sp>
      <p:cxnSp>
        <p:nvCxnSpPr>
          <p:cNvPr id="35" name="Straight Arrow Connector 111"/>
          <p:cNvCxnSpPr>
            <a:cxnSpLocks noChangeShapeType="1"/>
          </p:cNvCxnSpPr>
          <p:nvPr/>
        </p:nvCxnSpPr>
        <p:spPr bwMode="auto">
          <a:xfrm>
            <a:off x="6078538" y="5084763"/>
            <a:ext cx="3683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36" name="Straight Arrow Connector 112"/>
          <p:cNvCxnSpPr>
            <a:cxnSpLocks noChangeShapeType="1"/>
          </p:cNvCxnSpPr>
          <p:nvPr/>
        </p:nvCxnSpPr>
        <p:spPr bwMode="auto">
          <a:xfrm rot="16200000" flipH="1">
            <a:off x="6379369" y="5395119"/>
            <a:ext cx="358775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37" name="TextBox 120"/>
          <p:cNvSpPr txBox="1">
            <a:spLocks noChangeArrowheads="1"/>
          </p:cNvSpPr>
          <p:nvPr/>
        </p:nvSpPr>
        <p:spPr bwMode="auto">
          <a:xfrm>
            <a:off x="5314950" y="4057650"/>
            <a:ext cx="354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38" name="TextBox 121"/>
          <p:cNvSpPr txBox="1">
            <a:spLocks noChangeArrowheads="1"/>
          </p:cNvSpPr>
          <p:nvPr/>
        </p:nvSpPr>
        <p:spPr bwMode="auto">
          <a:xfrm>
            <a:off x="5365750" y="5175250"/>
            <a:ext cx="352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=</a:t>
            </a:r>
          </a:p>
        </p:txBody>
      </p:sp>
      <p:sp>
        <p:nvSpPr>
          <p:cNvPr id="39" name="TextBox 122"/>
          <p:cNvSpPr txBox="1">
            <a:spLocks noChangeArrowheads="1"/>
          </p:cNvSpPr>
          <p:nvPr/>
        </p:nvSpPr>
        <p:spPr bwMode="auto">
          <a:xfrm>
            <a:off x="211138" y="5237163"/>
            <a:ext cx="8572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          </a:t>
            </a:r>
          </a:p>
          <a:p>
            <a:endParaRPr lang="en-US" sz="1400"/>
          </a:p>
          <a:p>
            <a:endParaRPr lang="en-US" sz="1400"/>
          </a:p>
          <a:p>
            <a:r>
              <a:rPr lang="en-US" sz="1400"/>
              <a:t>EI         </a:t>
            </a:r>
          </a:p>
        </p:txBody>
      </p:sp>
      <p:cxnSp>
        <p:nvCxnSpPr>
          <p:cNvPr id="40" name="Straight Arrow Connector 124"/>
          <p:cNvCxnSpPr>
            <a:cxnSpLocks noChangeShapeType="1"/>
          </p:cNvCxnSpPr>
          <p:nvPr/>
        </p:nvCxnSpPr>
        <p:spPr bwMode="auto">
          <a:xfrm rot="16200000" flipH="1">
            <a:off x="175419" y="5696744"/>
            <a:ext cx="3429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41" name="TextBox 126"/>
          <p:cNvSpPr txBox="1">
            <a:spLocks noChangeArrowheads="1"/>
          </p:cNvSpPr>
          <p:nvPr/>
        </p:nvSpPr>
        <p:spPr bwMode="auto">
          <a:xfrm>
            <a:off x="774700" y="5253038"/>
            <a:ext cx="10699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        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         </a:t>
            </a:r>
            <a:r>
              <a:rPr lang="en-US" sz="1400" dirty="0" smtClean="0"/>
              <a:t>   </a:t>
            </a:r>
            <a:r>
              <a:rPr lang="en-US" sz="1400" dirty="0"/>
              <a:t>ESI</a:t>
            </a:r>
          </a:p>
        </p:txBody>
      </p:sp>
      <p:cxnSp>
        <p:nvCxnSpPr>
          <p:cNvPr id="42" name="Straight Arrow Connector 129"/>
          <p:cNvCxnSpPr>
            <a:cxnSpLocks noChangeShapeType="1"/>
          </p:cNvCxnSpPr>
          <p:nvPr/>
        </p:nvCxnSpPr>
        <p:spPr bwMode="auto">
          <a:xfrm>
            <a:off x="1016000" y="5461000"/>
            <a:ext cx="477838" cy="4365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43" name="TextBox 130"/>
          <p:cNvSpPr txBox="1">
            <a:spLocks noChangeArrowheads="1"/>
          </p:cNvSpPr>
          <p:nvPr/>
        </p:nvSpPr>
        <p:spPr bwMode="auto">
          <a:xfrm>
            <a:off x="1858963" y="5294313"/>
            <a:ext cx="10919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E </a:t>
            </a:r>
            <a:r>
              <a:rPr lang="en-US" sz="1400" dirty="0" smtClean="0"/>
              <a:t>          </a:t>
            </a:r>
            <a:r>
              <a:rPr lang="en-US" sz="1400" dirty="0"/>
              <a:t>ES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44" name="Straight Arrow Connector 131"/>
          <p:cNvCxnSpPr>
            <a:cxnSpLocks noChangeShapeType="1"/>
          </p:cNvCxnSpPr>
          <p:nvPr/>
        </p:nvCxnSpPr>
        <p:spPr bwMode="auto">
          <a:xfrm>
            <a:off x="2192338" y="5422900"/>
            <a:ext cx="36671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45" name="TextBox 134"/>
          <p:cNvSpPr txBox="1">
            <a:spLocks noChangeArrowheads="1"/>
          </p:cNvSpPr>
          <p:nvPr/>
        </p:nvSpPr>
        <p:spPr bwMode="auto">
          <a:xfrm>
            <a:off x="3260725" y="5329238"/>
            <a:ext cx="285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</a:t>
            </a:r>
          </a:p>
        </p:txBody>
      </p:sp>
      <p:sp>
        <p:nvSpPr>
          <p:cNvPr id="46" name="TextBox 138"/>
          <p:cNvSpPr txBox="1">
            <a:spLocks noChangeArrowheads="1"/>
          </p:cNvSpPr>
          <p:nvPr/>
        </p:nvSpPr>
        <p:spPr bwMode="auto">
          <a:xfrm>
            <a:off x="0" y="3646488"/>
            <a:ext cx="1406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Competitive inhibition</a:t>
            </a:r>
          </a:p>
        </p:txBody>
      </p:sp>
      <p:sp>
        <p:nvSpPr>
          <p:cNvPr id="47" name="TextBox 139"/>
          <p:cNvSpPr txBox="1">
            <a:spLocks noChangeArrowheads="1"/>
          </p:cNvSpPr>
          <p:nvPr/>
        </p:nvSpPr>
        <p:spPr bwMode="auto">
          <a:xfrm>
            <a:off x="4843463" y="4765675"/>
            <a:ext cx="21986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uncompetitive inhibition if k</a:t>
            </a:r>
            <a:r>
              <a:rPr lang="en-US" sz="1000" baseline="-25000"/>
              <a:t>cat_ESI</a:t>
            </a:r>
            <a:r>
              <a:rPr lang="en-US" sz="1000"/>
              <a:t>=0</a:t>
            </a:r>
          </a:p>
        </p:txBody>
      </p:sp>
      <p:sp>
        <p:nvSpPr>
          <p:cNvPr id="48" name="TextBox 140"/>
          <p:cNvSpPr txBox="1">
            <a:spLocks noChangeArrowheads="1"/>
          </p:cNvSpPr>
          <p:nvPr/>
        </p:nvSpPr>
        <p:spPr bwMode="auto">
          <a:xfrm>
            <a:off x="7613650" y="4379913"/>
            <a:ext cx="11384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      </a:t>
            </a:r>
            <a:r>
              <a:rPr lang="en-US" sz="1400" dirty="0"/>
              <a:t>|    ES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EI    |   </a:t>
            </a:r>
            <a:r>
              <a:rPr lang="en-US" sz="1400" dirty="0" smtClean="0"/>
              <a:t>  ESI</a:t>
            </a:r>
            <a:endParaRPr lang="en-US" sz="1400" dirty="0"/>
          </a:p>
        </p:txBody>
      </p:sp>
      <p:cxnSp>
        <p:nvCxnSpPr>
          <p:cNvPr id="49" name="Straight Arrow Connector 141"/>
          <p:cNvCxnSpPr>
            <a:cxnSpLocks noChangeShapeType="1"/>
          </p:cNvCxnSpPr>
          <p:nvPr/>
        </p:nvCxnSpPr>
        <p:spPr bwMode="auto">
          <a:xfrm>
            <a:off x="7929563" y="4547171"/>
            <a:ext cx="366712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50" name="Straight Arrow Connector 142"/>
          <p:cNvCxnSpPr>
            <a:cxnSpLocks noChangeShapeType="1"/>
          </p:cNvCxnSpPr>
          <p:nvPr/>
        </p:nvCxnSpPr>
        <p:spPr bwMode="auto">
          <a:xfrm rot="16200000" flipH="1">
            <a:off x="7577138" y="4840288"/>
            <a:ext cx="344487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51" name="Straight Arrow Connector 143"/>
          <p:cNvCxnSpPr>
            <a:cxnSpLocks noChangeShapeType="1"/>
          </p:cNvCxnSpPr>
          <p:nvPr/>
        </p:nvCxnSpPr>
        <p:spPr bwMode="auto">
          <a:xfrm rot="16200000" flipH="1">
            <a:off x="8279607" y="4825206"/>
            <a:ext cx="298450" cy="7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cxnSp>
        <p:nvCxnSpPr>
          <p:cNvPr id="52" name="Straight Arrow Connector 144"/>
          <p:cNvCxnSpPr>
            <a:cxnSpLocks noChangeShapeType="1"/>
          </p:cNvCxnSpPr>
          <p:nvPr/>
        </p:nvCxnSpPr>
        <p:spPr bwMode="auto">
          <a:xfrm>
            <a:off x="7932738" y="5180012"/>
            <a:ext cx="3683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med" len="med"/>
            <a:tailEnd type="stealth" w="med" len="med"/>
          </a:ln>
        </p:spPr>
      </p:cxnSp>
      <p:sp>
        <p:nvSpPr>
          <p:cNvPr id="53" name="TextBox 145"/>
          <p:cNvSpPr txBox="1">
            <a:spLocks noChangeArrowheads="1"/>
          </p:cNvSpPr>
          <p:nvPr/>
        </p:nvSpPr>
        <p:spPr bwMode="auto">
          <a:xfrm>
            <a:off x="7391400" y="3994150"/>
            <a:ext cx="164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noncompetitive inhibition </a:t>
            </a:r>
          </a:p>
          <a:p>
            <a:r>
              <a:rPr lang="en-US" sz="1000"/>
              <a:t>Example of K=K’ Model</a:t>
            </a:r>
          </a:p>
        </p:txBody>
      </p:sp>
      <p:sp>
        <p:nvSpPr>
          <p:cNvPr id="54" name="TextBox 149"/>
          <p:cNvSpPr txBox="1">
            <a:spLocks noChangeArrowheads="1"/>
          </p:cNvSpPr>
          <p:nvPr/>
        </p:nvSpPr>
        <p:spPr bwMode="auto">
          <a:xfrm>
            <a:off x="8305800" y="4689475"/>
            <a:ext cx="26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=</a:t>
            </a:r>
          </a:p>
        </p:txBody>
      </p:sp>
      <p:sp>
        <p:nvSpPr>
          <p:cNvPr id="55" name="TextBox 150"/>
          <p:cNvSpPr txBox="1">
            <a:spLocks noChangeArrowheads="1"/>
          </p:cNvSpPr>
          <p:nvPr/>
        </p:nvSpPr>
        <p:spPr bwMode="auto">
          <a:xfrm>
            <a:off x="7612063" y="4697413"/>
            <a:ext cx="2651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724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Systems Biology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54075" y="2481263"/>
            <a:ext cx="366077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Emphasis is on the </a:t>
            </a:r>
            <a:r>
              <a:rPr lang="en-US" i="1" dirty="0"/>
              <a:t>stochastic</a:t>
            </a:r>
            <a:r>
              <a:rPr lang="en-US" dirty="0"/>
              <a:t> component of the model.</a:t>
            </a:r>
          </a:p>
          <a:p>
            <a:endParaRPr lang="en-US" dirty="0"/>
          </a:p>
          <a:p>
            <a:r>
              <a:rPr lang="en-US" dirty="0"/>
              <a:t>Is there something in the black box or are the input wires disconnected from the output wires such that only thermal noise is being measured?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Do we have enough data?</a:t>
            </a:r>
          </a:p>
          <a:p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38200" y="1447800"/>
            <a:ext cx="7612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Model components:   (Deterministic = signal) + (Stochastic = noise)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0425" y="2082800"/>
            <a:ext cx="152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Statistics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27625" y="2044700"/>
            <a:ext cx="170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Engineering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122863" y="2484438"/>
            <a:ext cx="36607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Emphasis is on the </a:t>
            </a:r>
            <a:r>
              <a:rPr lang="en-US" i="1" dirty="0"/>
              <a:t>deterministic</a:t>
            </a:r>
            <a:r>
              <a:rPr lang="en-US" dirty="0"/>
              <a:t> component of the model</a:t>
            </a:r>
          </a:p>
          <a:p>
            <a:endParaRPr lang="en-US" dirty="0"/>
          </a:p>
          <a:p>
            <a:r>
              <a:rPr lang="en-US" dirty="0"/>
              <a:t>We already know what is in the box, since we built it. The goal is to understand it well enough to be able to control it. </a:t>
            </a:r>
          </a:p>
          <a:p>
            <a:endParaRPr lang="en-US" dirty="0"/>
          </a:p>
          <a:p>
            <a:r>
              <a:rPr lang="en-US" dirty="0"/>
              <a:t>Predict the best multi-agent drug dose time course schedules  </a:t>
            </a:r>
          </a:p>
          <a:p>
            <a:endParaRPr lang="en-US" dirty="0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>
            <a:off x="2747963" y="5799138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32163" y="5422900"/>
            <a:ext cx="345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Increasing amounts of data/knowledge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 Box 17"/>
          <p:cNvSpPr txBox="1">
            <a:spLocks noChangeArrowheads="1"/>
          </p:cNvSpPr>
          <p:nvPr/>
        </p:nvSpPr>
        <p:spPr bwMode="auto">
          <a:xfrm>
            <a:off x="716166" y="167640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132" name="Text Box 17"/>
          <p:cNvSpPr txBox="1">
            <a:spLocks noChangeArrowheads="1"/>
          </p:cNvSpPr>
          <p:nvPr/>
        </p:nvSpPr>
        <p:spPr bwMode="auto">
          <a:xfrm rot="21414628">
            <a:off x="737431" y="182880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119" name="Text Box 19"/>
          <p:cNvSpPr txBox="1">
            <a:spLocks noChangeArrowheads="1"/>
          </p:cNvSpPr>
          <p:nvPr/>
        </p:nvSpPr>
        <p:spPr bwMode="auto">
          <a:xfrm>
            <a:off x="-22917" y="1600200"/>
            <a:ext cx="1752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  </a:t>
            </a:r>
            <a:r>
              <a:rPr lang="en-US" sz="1200" dirty="0" err="1" smtClean="0"/>
              <a:t>Setpoint</a:t>
            </a:r>
            <a:r>
              <a:rPr lang="en-US" sz="1200" dirty="0" smtClean="0"/>
              <a:t> </a:t>
            </a:r>
          </a:p>
        </p:txBody>
      </p:sp>
      <p:sp>
        <p:nvSpPr>
          <p:cNvPr id="131" name="Text Box 19"/>
          <p:cNvSpPr txBox="1">
            <a:spLocks noChangeArrowheads="1"/>
          </p:cNvSpPr>
          <p:nvPr/>
        </p:nvSpPr>
        <p:spPr bwMode="auto">
          <a:xfrm>
            <a:off x="-76200" y="1905000"/>
            <a:ext cx="1752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  </a:t>
            </a:r>
            <a:r>
              <a:rPr lang="en-US" sz="1200" dirty="0" err="1" smtClean="0"/>
              <a:t>Setpoint</a:t>
            </a:r>
            <a:r>
              <a:rPr lang="en-US" sz="1200" dirty="0" smtClean="0"/>
              <a:t> </a:t>
            </a:r>
          </a:p>
        </p:txBody>
      </p:sp>
      <p:pic>
        <p:nvPicPr>
          <p:cNvPr id="24578" name="Picture 2" descr="C:\Users\radivot\AppData\Local\Microsoft\Windows\Temporary Internet Files\Content.IE5\SK79NPIP\MC900365608[1].wmf"/>
          <p:cNvPicPr>
            <a:picLocks noChangeAspect="1" noChangeArrowheads="1"/>
          </p:cNvPicPr>
          <p:nvPr/>
        </p:nvPicPr>
        <p:blipFill>
          <a:blip r:embed="rId2" cstate="print"/>
          <a:srcRect l="54169" t="58333" r="8312"/>
          <a:stretch>
            <a:fillRect/>
          </a:stretch>
        </p:blipFill>
        <p:spPr bwMode="auto">
          <a:xfrm>
            <a:off x="3048000" y="4642146"/>
            <a:ext cx="685800" cy="762000"/>
          </a:xfrm>
          <a:prstGeom prst="rect">
            <a:avLst/>
          </a:prstGeom>
          <a:noFill/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Two-Inputs Two-Outputs</a:t>
            </a:r>
          </a:p>
        </p:txBody>
      </p:sp>
      <p:sp>
        <p:nvSpPr>
          <p:cNvPr id="67" name="Rectangle 27"/>
          <p:cNvSpPr>
            <a:spLocks noChangeArrowheads="1"/>
          </p:cNvSpPr>
          <p:nvPr/>
        </p:nvSpPr>
        <p:spPr bwMode="auto">
          <a:xfrm>
            <a:off x="3962400" y="3625334"/>
            <a:ext cx="914400" cy="1066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" name="Elbow Connector 68"/>
          <p:cNvCxnSpPr/>
          <p:nvPr/>
        </p:nvCxnSpPr>
        <p:spPr>
          <a:xfrm>
            <a:off x="2741612" y="2889546"/>
            <a:ext cx="3352800" cy="15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68"/>
          <p:cNvCxnSpPr/>
          <p:nvPr/>
        </p:nvCxnSpPr>
        <p:spPr>
          <a:xfrm flipV="1">
            <a:off x="2079661" y="5454134"/>
            <a:ext cx="4625939" cy="342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68"/>
          <p:cNvCxnSpPr/>
          <p:nvPr/>
        </p:nvCxnSpPr>
        <p:spPr>
          <a:xfrm rot="5400000">
            <a:off x="1789906" y="3841252"/>
            <a:ext cx="1905000" cy="15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68"/>
          <p:cNvCxnSpPr/>
          <p:nvPr/>
        </p:nvCxnSpPr>
        <p:spPr>
          <a:xfrm rot="5400000">
            <a:off x="5142706" y="3841252"/>
            <a:ext cx="1905000" cy="1588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68"/>
          <p:cNvCxnSpPr/>
          <p:nvPr/>
        </p:nvCxnSpPr>
        <p:spPr>
          <a:xfrm rot="5400000">
            <a:off x="4876800" y="5073134"/>
            <a:ext cx="609600" cy="152400"/>
          </a:xfrm>
          <a:prstGeom prst="straightConnector1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68"/>
          <p:cNvCxnSpPr/>
          <p:nvPr/>
        </p:nvCxnSpPr>
        <p:spPr>
          <a:xfrm flipV="1">
            <a:off x="2059112" y="4796134"/>
            <a:ext cx="684088" cy="3879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ight Arrow 97"/>
          <p:cNvSpPr/>
          <p:nvPr/>
        </p:nvSpPr>
        <p:spPr>
          <a:xfrm>
            <a:off x="2286000" y="4920734"/>
            <a:ext cx="838200" cy="332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air/o</a:t>
            </a:r>
            <a:r>
              <a:rPr lang="en-US" baseline="-25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          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5791200" y="4996934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stack</a:t>
            </a: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01" name="Elbow Connector 68"/>
          <p:cNvCxnSpPr/>
          <p:nvPr/>
        </p:nvCxnSpPr>
        <p:spPr>
          <a:xfrm flipV="1">
            <a:off x="6096000" y="4789738"/>
            <a:ext cx="555661" cy="3220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6781800" y="2737146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turbine</a:t>
            </a:r>
            <a:endParaRPr lang="en-US" sz="1200" dirty="0">
              <a:latin typeface="Arial" charset="0"/>
            </a:endParaRP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8001000" y="3222147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turbine</a:t>
            </a:r>
            <a:endParaRPr lang="en-US" sz="1200" dirty="0">
              <a:latin typeface="Arial" charset="0"/>
            </a:endParaRPr>
          </a:p>
        </p:txBody>
      </p:sp>
      <p:sp>
        <p:nvSpPr>
          <p:cNvPr id="108" name="Right Arrow 107"/>
          <p:cNvSpPr/>
          <p:nvPr/>
        </p:nvSpPr>
        <p:spPr>
          <a:xfrm>
            <a:off x="3886200" y="3091934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70C0"/>
                </a:solidFill>
              </a:rPr>
              <a:t>g</a:t>
            </a:r>
            <a:r>
              <a:rPr lang="en-US" sz="1400" dirty="0" smtClean="0">
                <a:solidFill>
                  <a:srgbClr val="0070C0"/>
                </a:solidFill>
              </a:rPr>
              <a:t>as flow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9" name="Down Arrow 108"/>
          <p:cNvSpPr/>
          <p:nvPr/>
        </p:nvSpPr>
        <p:spPr>
          <a:xfrm rot="5400000">
            <a:off x="3910584" y="4640318"/>
            <a:ext cx="48463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recirc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11" name="Elbow Connector 110"/>
          <p:cNvCxnSpPr>
            <a:endCxn id="61" idx="0"/>
          </p:cNvCxnSpPr>
          <p:nvPr/>
        </p:nvCxnSpPr>
        <p:spPr>
          <a:xfrm rot="10800000" flipV="1">
            <a:off x="3390900" y="2737146"/>
            <a:ext cx="3390900" cy="533400"/>
          </a:xfrm>
          <a:prstGeom prst="bentConnector2">
            <a:avLst/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0"/>
          <p:cNvCxnSpPr>
            <a:endCxn id="65" idx="0"/>
          </p:cNvCxnSpPr>
          <p:nvPr/>
        </p:nvCxnSpPr>
        <p:spPr>
          <a:xfrm rot="10800000" flipV="1">
            <a:off x="5486400" y="3244334"/>
            <a:ext cx="1981200" cy="76200"/>
          </a:xfrm>
          <a:prstGeom prst="bentConnector2">
            <a:avLst/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10"/>
          <p:cNvCxnSpPr>
            <a:stCxn id="96" idx="0"/>
            <a:endCxn id="65" idx="2"/>
          </p:cNvCxnSpPr>
          <p:nvPr/>
        </p:nvCxnSpPr>
        <p:spPr>
          <a:xfrm rot="10800000" flipV="1">
            <a:off x="5486401" y="3384844"/>
            <a:ext cx="2516125" cy="1002489"/>
          </a:xfrm>
          <a:prstGeom prst="bentConnector4">
            <a:avLst>
              <a:gd name="adj1" fmla="val 46199"/>
              <a:gd name="adj2" fmla="val 122803"/>
            </a:avLst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10"/>
          <p:cNvCxnSpPr/>
          <p:nvPr/>
        </p:nvCxnSpPr>
        <p:spPr>
          <a:xfrm rot="16200000" flipV="1">
            <a:off x="8420100" y="3765846"/>
            <a:ext cx="533400" cy="152400"/>
          </a:xfrm>
          <a:prstGeom prst="bentConnector3">
            <a:avLst>
              <a:gd name="adj1" fmla="val 100000"/>
            </a:avLst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10"/>
          <p:cNvCxnSpPr>
            <a:stCxn id="97" idx="2"/>
          </p:cNvCxnSpPr>
          <p:nvPr/>
        </p:nvCxnSpPr>
        <p:spPr>
          <a:xfrm rot="5400000" flipH="1">
            <a:off x="6057900" y="1937046"/>
            <a:ext cx="152400" cy="5410200"/>
          </a:xfrm>
          <a:prstGeom prst="bentConnector4">
            <a:avLst>
              <a:gd name="adj1" fmla="val -691667"/>
              <a:gd name="adj2" fmla="val 13068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6019800" y="2586335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772400" y="3244334"/>
            <a:ext cx="152400" cy="152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T</a:t>
            </a: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6324600" y="2510135"/>
            <a:ext cx="304800" cy="381000"/>
            <a:chOff x="5334000" y="1600200"/>
            <a:chExt cx="304800" cy="381000"/>
          </a:xfrm>
        </p:grpSpPr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372100" y="1714500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Flowchart: Collate 147"/>
            <p:cNvSpPr/>
            <p:nvPr/>
          </p:nvSpPr>
          <p:spPr>
            <a:xfrm rot="16200000">
              <a:off x="5334000" y="1676400"/>
              <a:ext cx="304800" cy="304800"/>
            </a:xfrm>
            <a:prstGeom prst="flowChartCollate">
              <a:avLst/>
            </a:prstGeom>
            <a:solidFill>
              <a:srgbClr val="00EA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2" name="Arc 151"/>
            <p:cNvSpPr/>
            <p:nvPr/>
          </p:nvSpPr>
          <p:spPr>
            <a:xfrm>
              <a:off x="5334000" y="1600200"/>
              <a:ext cx="304800" cy="228600"/>
            </a:xfrm>
            <a:prstGeom prst="arc">
              <a:avLst>
                <a:gd name="adj1" fmla="val 12620420"/>
                <a:gd name="adj2" fmla="val 1995043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4" name="Elbow Connector 68"/>
          <p:cNvCxnSpPr/>
          <p:nvPr/>
        </p:nvCxnSpPr>
        <p:spPr>
          <a:xfrm rot="5400000">
            <a:off x="3160711" y="5672436"/>
            <a:ext cx="534989" cy="1588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Elbow Connector 68"/>
          <p:cNvCxnSpPr/>
          <p:nvPr/>
        </p:nvCxnSpPr>
        <p:spPr>
          <a:xfrm rot="5400000">
            <a:off x="3314699" y="6356647"/>
            <a:ext cx="230192" cy="1589"/>
          </a:xfrm>
          <a:prstGeom prst="straightConnector1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 Box 19"/>
          <p:cNvSpPr txBox="1">
            <a:spLocks noChangeArrowheads="1"/>
          </p:cNvSpPr>
          <p:nvPr/>
        </p:nvSpPr>
        <p:spPr bwMode="auto">
          <a:xfrm>
            <a:off x="3200400" y="6396335"/>
            <a:ext cx="53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fuel</a:t>
            </a:r>
            <a:endParaRPr lang="en-US" sz="1200" dirty="0">
              <a:latin typeface="Arial" charset="0"/>
            </a:endParaRPr>
          </a:p>
        </p:txBody>
      </p:sp>
      <p:cxnSp>
        <p:nvCxnSpPr>
          <p:cNvPr id="198" name="Straight Arrow Connector 197"/>
          <p:cNvCxnSpPr/>
          <p:nvPr/>
        </p:nvCxnSpPr>
        <p:spPr>
          <a:xfrm rot="5400000">
            <a:off x="8610600" y="5100935"/>
            <a:ext cx="457201" cy="1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rot="10800000">
            <a:off x="6324600" y="3247026"/>
            <a:ext cx="533400" cy="1588"/>
          </a:xfrm>
          <a:prstGeom prst="straightConnector1">
            <a:avLst/>
          </a:prstGeom>
          <a:ln w="38100">
            <a:solidFill>
              <a:srgbClr val="00EA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743200" y="4567534"/>
            <a:ext cx="304800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4572000" y="2738735"/>
            <a:ext cx="381000" cy="1588"/>
          </a:xfrm>
          <a:prstGeom prst="straightConnector1">
            <a:avLst/>
          </a:prstGeom>
          <a:ln w="38100">
            <a:solidFill>
              <a:srgbClr val="00EA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5105400" y="517713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</a:rPr>
              <a:t>θ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48" name="Line 26"/>
          <p:cNvSpPr>
            <a:spLocks noChangeShapeType="1"/>
          </p:cNvSpPr>
          <p:nvPr/>
        </p:nvSpPr>
        <p:spPr bwMode="auto">
          <a:xfrm flipH="1" flipV="1">
            <a:off x="7848600" y="3396734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9" name="AutoShape 15"/>
          <p:cNvSpPr>
            <a:spLocks noChangeArrowheads="1"/>
          </p:cNvSpPr>
          <p:nvPr/>
        </p:nvSpPr>
        <p:spPr bwMode="auto">
          <a:xfrm rot="16200000">
            <a:off x="7319640" y="6372973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Line 26"/>
          <p:cNvSpPr>
            <a:spLocks noChangeShapeType="1"/>
          </p:cNvSpPr>
          <p:nvPr/>
        </p:nvSpPr>
        <p:spPr bwMode="auto">
          <a:xfrm flipH="1">
            <a:off x="7086601" y="644473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1" name="Rectangle 28"/>
          <p:cNvSpPr>
            <a:spLocks noChangeArrowheads="1"/>
          </p:cNvSpPr>
          <p:nvPr/>
        </p:nvSpPr>
        <p:spPr bwMode="auto">
          <a:xfrm>
            <a:off x="6705602" y="6302057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52" name="Text Box 30"/>
          <p:cNvSpPr txBox="1">
            <a:spLocks noChangeArrowheads="1"/>
          </p:cNvSpPr>
          <p:nvPr/>
        </p:nvSpPr>
        <p:spPr bwMode="auto">
          <a:xfrm>
            <a:off x="6705601" y="6289357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253" name="Elbow Connector 252"/>
          <p:cNvCxnSpPr>
            <a:stCxn id="252" idx="1"/>
            <a:endCxn id="102" idx="2"/>
          </p:cNvCxnSpPr>
          <p:nvPr/>
        </p:nvCxnSpPr>
        <p:spPr>
          <a:xfrm rot="10800000">
            <a:off x="4867715" y="5377934"/>
            <a:ext cx="1837887" cy="106531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Line 26"/>
          <p:cNvSpPr>
            <a:spLocks noChangeShapeType="1"/>
          </p:cNvSpPr>
          <p:nvPr/>
        </p:nvSpPr>
        <p:spPr bwMode="auto">
          <a:xfrm flipH="1">
            <a:off x="7543801" y="636853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5" name="Line 26"/>
          <p:cNvSpPr>
            <a:spLocks noChangeShapeType="1"/>
          </p:cNvSpPr>
          <p:nvPr/>
        </p:nvSpPr>
        <p:spPr bwMode="auto">
          <a:xfrm flipH="1">
            <a:off x="7543801" y="6520934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7" name="Text Box 19"/>
          <p:cNvSpPr txBox="1">
            <a:spLocks noChangeArrowheads="1"/>
          </p:cNvSpPr>
          <p:nvPr/>
        </p:nvSpPr>
        <p:spPr bwMode="auto">
          <a:xfrm>
            <a:off x="7848600" y="6396335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 smtClean="0"/>
              <a:t>Setpoint</a:t>
            </a:r>
            <a:r>
              <a:rPr lang="en-US" sz="1200" dirty="0" smtClean="0"/>
              <a:t> </a:t>
            </a:r>
          </a:p>
        </p:txBody>
      </p:sp>
      <p:sp>
        <p:nvSpPr>
          <p:cNvPr id="259" name="Line 26"/>
          <p:cNvSpPr>
            <a:spLocks noChangeShapeType="1"/>
          </p:cNvSpPr>
          <p:nvPr/>
        </p:nvSpPr>
        <p:spPr bwMode="auto">
          <a:xfrm flipV="1">
            <a:off x="1295400" y="2634734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0" name="Line 26"/>
          <p:cNvSpPr>
            <a:spLocks noChangeShapeType="1"/>
          </p:cNvSpPr>
          <p:nvPr/>
        </p:nvSpPr>
        <p:spPr bwMode="auto">
          <a:xfrm flipH="1" flipV="1">
            <a:off x="1295400" y="2634734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" name="AutoShape 15"/>
          <p:cNvSpPr>
            <a:spLocks noChangeArrowheads="1"/>
          </p:cNvSpPr>
          <p:nvPr/>
        </p:nvSpPr>
        <p:spPr bwMode="auto">
          <a:xfrm rot="5400000">
            <a:off x="2129161" y="5994950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Line 26"/>
          <p:cNvSpPr>
            <a:spLocks noChangeShapeType="1"/>
          </p:cNvSpPr>
          <p:nvPr/>
        </p:nvSpPr>
        <p:spPr bwMode="auto">
          <a:xfrm>
            <a:off x="2971800" y="6061104"/>
            <a:ext cx="1524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" name="Rectangle 28"/>
          <p:cNvSpPr>
            <a:spLocks noChangeArrowheads="1"/>
          </p:cNvSpPr>
          <p:nvPr/>
        </p:nvSpPr>
        <p:spPr bwMode="auto">
          <a:xfrm>
            <a:off x="2590801" y="5924034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264" name="Text Box 30"/>
          <p:cNvSpPr txBox="1">
            <a:spLocks noChangeArrowheads="1"/>
          </p:cNvSpPr>
          <p:nvPr/>
        </p:nvSpPr>
        <p:spPr bwMode="auto">
          <a:xfrm>
            <a:off x="2617216" y="5911334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5" name="Line 26"/>
          <p:cNvSpPr>
            <a:spLocks noChangeShapeType="1"/>
          </p:cNvSpPr>
          <p:nvPr/>
        </p:nvSpPr>
        <p:spPr bwMode="auto">
          <a:xfrm>
            <a:off x="1295400" y="5987534"/>
            <a:ext cx="9144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" name="Line 26"/>
          <p:cNvSpPr>
            <a:spLocks noChangeShapeType="1"/>
          </p:cNvSpPr>
          <p:nvPr/>
        </p:nvSpPr>
        <p:spPr bwMode="auto">
          <a:xfrm>
            <a:off x="2362200" y="6063734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" name="Line 26"/>
          <p:cNvSpPr>
            <a:spLocks noChangeShapeType="1"/>
          </p:cNvSpPr>
          <p:nvPr/>
        </p:nvSpPr>
        <p:spPr bwMode="auto">
          <a:xfrm>
            <a:off x="1981200" y="6139934"/>
            <a:ext cx="2286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8" name="Text Box 19"/>
          <p:cNvSpPr txBox="1">
            <a:spLocks noChangeArrowheads="1"/>
          </p:cNvSpPr>
          <p:nvPr/>
        </p:nvSpPr>
        <p:spPr bwMode="auto">
          <a:xfrm>
            <a:off x="1143000" y="5987534"/>
            <a:ext cx="17525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   </a:t>
            </a:r>
            <a:r>
              <a:rPr lang="en-US" sz="1200" dirty="0" err="1" smtClean="0"/>
              <a:t>Setpoint</a:t>
            </a:r>
            <a:r>
              <a:rPr lang="en-US" sz="1200" dirty="0" smtClean="0"/>
              <a:t> 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34000" y="3320534"/>
            <a:ext cx="304800" cy="1066800"/>
          </a:xfrm>
          <a:prstGeom prst="roundRect">
            <a:avLst>
              <a:gd name="adj" fmla="val 50000"/>
            </a:avLst>
          </a:prstGeom>
          <a:solidFill>
            <a:srgbClr val="00E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200400" y="3270546"/>
            <a:ext cx="381000" cy="1371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rapezoid 95"/>
          <p:cNvSpPr/>
          <p:nvPr/>
        </p:nvSpPr>
        <p:spPr>
          <a:xfrm rot="16200000">
            <a:off x="7963663" y="3080808"/>
            <a:ext cx="685799" cy="608075"/>
          </a:xfrm>
          <a:prstGeom prst="trapezoid">
            <a:avLst/>
          </a:prstGeom>
          <a:solidFill>
            <a:srgbClr val="00E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8610600" y="4108746"/>
            <a:ext cx="457200" cy="609600"/>
          </a:xfrm>
          <a:prstGeom prst="roundRect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5" name="Elbow Connector 110"/>
          <p:cNvCxnSpPr/>
          <p:nvPr/>
        </p:nvCxnSpPr>
        <p:spPr>
          <a:xfrm rot="16200000" flipV="1">
            <a:off x="7277101" y="3053835"/>
            <a:ext cx="228599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00EA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rapezoid 94"/>
          <p:cNvSpPr/>
          <p:nvPr/>
        </p:nvSpPr>
        <p:spPr>
          <a:xfrm rot="16200000">
            <a:off x="6742938" y="2547408"/>
            <a:ext cx="685799" cy="608075"/>
          </a:xfrm>
          <a:prstGeom prst="trapezoid">
            <a:avLst/>
          </a:prstGeom>
          <a:solidFill>
            <a:srgbClr val="00EA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Text Box 17"/>
          <p:cNvSpPr txBox="1">
            <a:spLocks noChangeArrowheads="1"/>
          </p:cNvSpPr>
          <p:nvPr/>
        </p:nvSpPr>
        <p:spPr bwMode="auto">
          <a:xfrm>
            <a:off x="7543800" y="6472535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278" name="Text Box 17"/>
          <p:cNvSpPr txBox="1">
            <a:spLocks noChangeArrowheads="1"/>
          </p:cNvSpPr>
          <p:nvPr/>
        </p:nvSpPr>
        <p:spPr bwMode="auto">
          <a:xfrm>
            <a:off x="7543800" y="6136957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-</a:t>
            </a:r>
            <a:endParaRPr lang="en-US" sz="1400" dirty="0">
              <a:latin typeface="Arial" charset="0"/>
            </a:endParaRPr>
          </a:p>
        </p:txBody>
      </p:sp>
      <p:sp>
        <p:nvSpPr>
          <p:cNvPr id="279" name="Text Box 17"/>
          <p:cNvSpPr txBox="1">
            <a:spLocks noChangeArrowheads="1"/>
          </p:cNvSpPr>
          <p:nvPr/>
        </p:nvSpPr>
        <p:spPr bwMode="auto">
          <a:xfrm>
            <a:off x="1935366" y="6063734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</a:rPr>
              <a:t>+</a:t>
            </a:r>
          </a:p>
        </p:txBody>
      </p:sp>
      <p:sp>
        <p:nvSpPr>
          <p:cNvPr id="280" name="Text Box 17"/>
          <p:cNvSpPr txBox="1">
            <a:spLocks noChangeArrowheads="1"/>
          </p:cNvSpPr>
          <p:nvPr/>
        </p:nvSpPr>
        <p:spPr bwMode="auto">
          <a:xfrm>
            <a:off x="1965822" y="5755957"/>
            <a:ext cx="2439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-</a:t>
            </a:r>
            <a:endParaRPr lang="en-US" sz="1400" dirty="0">
              <a:latin typeface="Arial" charset="0"/>
            </a:endParaRPr>
          </a:p>
        </p:txBody>
      </p:sp>
      <p:cxnSp>
        <p:nvCxnSpPr>
          <p:cNvPr id="286" name="Straight Arrow Connector 285"/>
          <p:cNvCxnSpPr/>
          <p:nvPr/>
        </p:nvCxnSpPr>
        <p:spPr>
          <a:xfrm rot="5400000" flipH="1" flipV="1">
            <a:off x="3314700" y="5871645"/>
            <a:ext cx="230189" cy="158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 rot="16200000">
            <a:off x="3238500" y="5890988"/>
            <a:ext cx="304800" cy="381000"/>
            <a:chOff x="5334000" y="1600200"/>
            <a:chExt cx="304800" cy="381000"/>
          </a:xfrm>
        </p:grpSpPr>
        <p:cxnSp>
          <p:nvCxnSpPr>
            <p:cNvPr id="155" name="Straight Connector 154"/>
            <p:cNvCxnSpPr/>
            <p:nvPr/>
          </p:nvCxnSpPr>
          <p:spPr>
            <a:xfrm rot="5400000" flipH="1" flipV="1">
              <a:off x="5372100" y="1714500"/>
              <a:ext cx="2286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Flowchart: Collate 155"/>
            <p:cNvSpPr/>
            <p:nvPr/>
          </p:nvSpPr>
          <p:spPr>
            <a:xfrm rot="16200000">
              <a:off x="5334000" y="1676400"/>
              <a:ext cx="304800" cy="304800"/>
            </a:xfrm>
            <a:prstGeom prst="flowChartCollat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7" name="Arc 156"/>
            <p:cNvSpPr/>
            <p:nvPr/>
          </p:nvSpPr>
          <p:spPr>
            <a:xfrm>
              <a:off x="5334000" y="1600200"/>
              <a:ext cx="304800" cy="228600"/>
            </a:xfrm>
            <a:prstGeom prst="arc">
              <a:avLst>
                <a:gd name="adj1" fmla="val 12620420"/>
                <a:gd name="adj2" fmla="val 1995043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" name="Picture 1" descr="C:\Users\radivot\AppData\Local\Microsoft\Windows\Temporary Internet Files\Content.IE5\5O24SRN0\MC9003355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827" y="4768334"/>
            <a:ext cx="627773" cy="609600"/>
          </a:xfrm>
          <a:prstGeom prst="rect">
            <a:avLst/>
          </a:prstGeom>
          <a:noFill/>
        </p:spPr>
      </p:pic>
      <p:pic>
        <p:nvPicPr>
          <p:cNvPr id="106" name="Picture 1" descr="C:\Users\radivot\AppData\Local\Microsoft\Windows\Temporary Internet Files\Content.IE5\5O24SRN0\MC9003355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44534"/>
            <a:ext cx="535672" cy="520165"/>
          </a:xfrm>
          <a:prstGeom prst="rect">
            <a:avLst/>
          </a:prstGeom>
          <a:noFill/>
        </p:spPr>
      </p:pic>
      <p:sp>
        <p:nvSpPr>
          <p:cNvPr id="103" name="Rectangle 102"/>
          <p:cNvSpPr/>
          <p:nvPr/>
        </p:nvSpPr>
        <p:spPr>
          <a:xfrm>
            <a:off x="1905000" y="1600200"/>
            <a:ext cx="1371600" cy="6096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 Box 19"/>
          <p:cNvSpPr txBox="1">
            <a:spLocks noChangeArrowheads="1"/>
          </p:cNvSpPr>
          <p:nvPr/>
        </p:nvSpPr>
        <p:spPr bwMode="auto">
          <a:xfrm>
            <a:off x="1990556" y="1219200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process</a:t>
            </a:r>
            <a:endParaRPr lang="en-US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0" name="AutoShape 15"/>
          <p:cNvSpPr>
            <a:spLocks noChangeArrowheads="1"/>
          </p:cNvSpPr>
          <p:nvPr/>
        </p:nvSpPr>
        <p:spPr bwMode="auto">
          <a:xfrm rot="5400000">
            <a:off x="909961" y="1607616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/>
        </p:nvSpPr>
        <p:spPr bwMode="auto">
          <a:xfrm>
            <a:off x="1752600" y="1673770"/>
            <a:ext cx="1524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Rectangle 28"/>
          <p:cNvSpPr>
            <a:spLocks noChangeArrowheads="1"/>
          </p:cNvSpPr>
          <p:nvPr/>
        </p:nvSpPr>
        <p:spPr bwMode="auto">
          <a:xfrm>
            <a:off x="1371601" y="1536700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4" name="Text Box 30"/>
          <p:cNvSpPr txBox="1">
            <a:spLocks noChangeArrowheads="1"/>
          </p:cNvSpPr>
          <p:nvPr/>
        </p:nvSpPr>
        <p:spPr bwMode="auto">
          <a:xfrm>
            <a:off x="1398016" y="1524000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5" name="Line 26"/>
          <p:cNvSpPr>
            <a:spLocks noChangeShapeType="1"/>
          </p:cNvSpPr>
          <p:nvPr/>
        </p:nvSpPr>
        <p:spPr bwMode="auto">
          <a:xfrm>
            <a:off x="853382" y="1602830"/>
            <a:ext cx="137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26"/>
          <p:cNvSpPr>
            <a:spLocks noChangeShapeType="1"/>
          </p:cNvSpPr>
          <p:nvPr/>
        </p:nvSpPr>
        <p:spPr bwMode="auto">
          <a:xfrm>
            <a:off x="1143000" y="167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26"/>
          <p:cNvSpPr>
            <a:spLocks noChangeShapeType="1"/>
          </p:cNvSpPr>
          <p:nvPr/>
        </p:nvSpPr>
        <p:spPr bwMode="auto">
          <a:xfrm>
            <a:off x="762000" y="1752600"/>
            <a:ext cx="2286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AutoShape 15"/>
          <p:cNvSpPr>
            <a:spLocks noChangeArrowheads="1"/>
          </p:cNvSpPr>
          <p:nvPr/>
        </p:nvSpPr>
        <p:spPr bwMode="auto">
          <a:xfrm rot="5400000">
            <a:off x="909961" y="1988616"/>
            <a:ext cx="304800" cy="143522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26"/>
          <p:cNvSpPr>
            <a:spLocks noChangeShapeType="1"/>
          </p:cNvSpPr>
          <p:nvPr/>
        </p:nvSpPr>
        <p:spPr bwMode="auto">
          <a:xfrm>
            <a:off x="1752600" y="2054770"/>
            <a:ext cx="152400" cy="26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Rectangle 28"/>
          <p:cNvSpPr>
            <a:spLocks noChangeArrowheads="1"/>
          </p:cNvSpPr>
          <p:nvPr/>
        </p:nvSpPr>
        <p:spPr bwMode="auto">
          <a:xfrm>
            <a:off x="1371601" y="1917700"/>
            <a:ext cx="355600" cy="26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26" name="Text Box 30"/>
          <p:cNvSpPr txBox="1">
            <a:spLocks noChangeArrowheads="1"/>
          </p:cNvSpPr>
          <p:nvPr/>
        </p:nvSpPr>
        <p:spPr bwMode="auto">
          <a:xfrm>
            <a:off x="1398016" y="1905000"/>
            <a:ext cx="3545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PI</a:t>
            </a:r>
            <a:endParaRPr lang="en-US" sz="1400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8" name="Line 26"/>
          <p:cNvSpPr>
            <a:spLocks noChangeShapeType="1"/>
          </p:cNvSpPr>
          <p:nvPr/>
        </p:nvSpPr>
        <p:spPr bwMode="auto">
          <a:xfrm>
            <a:off x="1143000" y="205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3" name="Elbow Connector 2"/>
          <p:cNvCxnSpPr>
            <a:endCxn id="119" idx="0"/>
          </p:cNvCxnSpPr>
          <p:nvPr/>
        </p:nvCxnSpPr>
        <p:spPr>
          <a:xfrm rot="10800000">
            <a:off x="853384" y="1600200"/>
            <a:ext cx="2423217" cy="153716"/>
          </a:xfrm>
          <a:prstGeom prst="bentConnector4">
            <a:avLst>
              <a:gd name="adj1" fmla="val -11081"/>
              <a:gd name="adj2" fmla="val 338637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0800000" flipV="1">
            <a:off x="874649" y="2133600"/>
            <a:ext cx="2401955" cy="32353"/>
          </a:xfrm>
          <a:prstGeom prst="bentConnector4">
            <a:avLst>
              <a:gd name="adj1" fmla="val -10402"/>
              <a:gd name="adj2" fmla="val 80658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ine 26"/>
          <p:cNvSpPr>
            <a:spLocks noChangeShapeType="1"/>
          </p:cNvSpPr>
          <p:nvPr/>
        </p:nvSpPr>
        <p:spPr bwMode="auto">
          <a:xfrm>
            <a:off x="859465" y="2165497"/>
            <a:ext cx="1372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4" name="Line 26"/>
          <p:cNvSpPr>
            <a:spLocks noChangeShapeType="1"/>
          </p:cNvSpPr>
          <p:nvPr/>
        </p:nvSpPr>
        <p:spPr bwMode="auto">
          <a:xfrm rot="-120000">
            <a:off x="761999" y="2054770"/>
            <a:ext cx="216195" cy="79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Ultimate Goal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Better understanding =&gt; better control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Conceptual models help trial designs today 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Computer models train pilots and autopilots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charset="-128"/>
              </a:rPr>
              <a:t>Safer flying airplanes with autopilots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u="sng" dirty="0" smtClean="0">
                <a:ea typeface="ＭＳ Ｐゴシック" charset="-128"/>
              </a:rPr>
              <a:t>Individualized, feedback-based therapies</a:t>
            </a:r>
            <a:endParaRPr lang="en-US" u="sng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3167063"/>
            <a:ext cx="91503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SimSun" pitchFamily="2" charset="-122"/>
                <a:cs typeface="Arial" charset="0"/>
              </a:rPr>
              <a:t>dNTP Supply </a:t>
            </a:r>
            <a:endParaRPr lang="en-US" dirty="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841500" y="1760538"/>
            <a:ext cx="6096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Rectangle 183"/>
          <p:cNvSpPr>
            <a:spLocks noChangeArrowheads="1"/>
          </p:cNvSpPr>
          <p:nvPr/>
        </p:nvSpPr>
        <p:spPr bwMode="auto">
          <a:xfrm>
            <a:off x="3276600" y="61722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ea typeface="SimSun" pitchFamily="2" charset="-122"/>
                <a:cs typeface="Arial" charset="0"/>
              </a:rPr>
              <a:t>Many anticancer </a:t>
            </a:r>
            <a:r>
              <a:rPr lang="en-US" sz="1400" dirty="0" smtClean="0">
                <a:ea typeface="SimSun" pitchFamily="2" charset="-122"/>
                <a:cs typeface="Arial" charset="0"/>
              </a:rPr>
              <a:t>agents </a:t>
            </a:r>
            <a:r>
              <a:rPr lang="en-US" sz="1400" dirty="0">
                <a:ea typeface="SimSun" pitchFamily="2" charset="-122"/>
                <a:cs typeface="Arial" charset="0"/>
              </a:rPr>
              <a:t>target or traverse this system.   </a:t>
            </a:r>
          </a:p>
        </p:txBody>
      </p:sp>
      <p:sp>
        <p:nvSpPr>
          <p:cNvPr id="6149" name="Oval 104"/>
          <p:cNvSpPr>
            <a:spLocks noChangeArrowheads="1"/>
          </p:cNvSpPr>
          <p:nvPr/>
        </p:nvSpPr>
        <p:spPr bwMode="auto">
          <a:xfrm>
            <a:off x="3824288" y="1554163"/>
            <a:ext cx="1952625" cy="1943100"/>
          </a:xfrm>
          <a:prstGeom prst="ellipse">
            <a:avLst/>
          </a:prstGeom>
          <a:solidFill>
            <a:srgbClr val="3366FF">
              <a:alpha val="1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924050" y="34258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UDP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1866900" y="279717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CDP</a:t>
            </a: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870075" y="22050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GDP</a:t>
            </a: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1860550" y="17081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ADP</a:t>
            </a:r>
          </a:p>
        </p:txBody>
      </p:sp>
      <p:sp>
        <p:nvSpPr>
          <p:cNvPr id="6154" name="Text Box 7"/>
          <p:cNvSpPr txBox="1">
            <a:spLocks noChangeArrowheads="1"/>
          </p:cNvSpPr>
          <p:nvPr/>
        </p:nvSpPr>
        <p:spPr bwMode="auto">
          <a:xfrm>
            <a:off x="3357563" y="33226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dTTP</a:t>
            </a:r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3286125" y="27797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dCTP</a:t>
            </a:r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3248025" y="22415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dGTP</a:t>
            </a:r>
          </a:p>
        </p:txBody>
      </p:sp>
      <p:sp>
        <p:nvSpPr>
          <p:cNvPr id="6157" name="Text Box 10"/>
          <p:cNvSpPr txBox="1">
            <a:spLocks noChangeArrowheads="1"/>
          </p:cNvSpPr>
          <p:nvPr/>
        </p:nvSpPr>
        <p:spPr bwMode="auto">
          <a:xfrm>
            <a:off x="3271838" y="18256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dATP</a:t>
            </a:r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2343150" y="29432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2343150" y="23336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13"/>
          <p:cNvSpPr>
            <a:spLocks noChangeShapeType="1"/>
          </p:cNvSpPr>
          <p:nvPr/>
        </p:nvSpPr>
        <p:spPr bwMode="auto">
          <a:xfrm>
            <a:off x="2343150" y="1876425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1" name="Text Box 14"/>
          <p:cNvSpPr txBox="1">
            <a:spLocks noChangeArrowheads="1"/>
          </p:cNvSpPr>
          <p:nvPr/>
        </p:nvSpPr>
        <p:spPr bwMode="auto">
          <a:xfrm>
            <a:off x="3087688" y="44069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</a:t>
            </a:r>
          </a:p>
        </p:txBody>
      </p:sp>
      <p:sp>
        <p:nvSpPr>
          <p:cNvPr id="6162" name="Text Box 15"/>
          <p:cNvSpPr txBox="1">
            <a:spLocks noChangeArrowheads="1"/>
          </p:cNvSpPr>
          <p:nvPr/>
        </p:nvSpPr>
        <p:spPr bwMode="auto">
          <a:xfrm>
            <a:off x="2633663" y="31765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</a:t>
            </a:r>
          </a:p>
        </p:txBody>
      </p:sp>
      <p:sp>
        <p:nvSpPr>
          <p:cNvPr id="6163" name="Text Box 16"/>
          <p:cNvSpPr txBox="1">
            <a:spLocks noChangeArrowheads="1"/>
          </p:cNvSpPr>
          <p:nvPr/>
        </p:nvSpPr>
        <p:spPr bwMode="auto">
          <a:xfrm>
            <a:off x="2628900" y="24971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</a:t>
            </a:r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>
            <a:off x="2628900" y="20669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</a:t>
            </a:r>
          </a:p>
        </p:txBody>
      </p:sp>
      <p:sp>
        <p:nvSpPr>
          <p:cNvPr id="6165" name="Line 19"/>
          <p:cNvSpPr>
            <a:spLocks noChangeShapeType="1"/>
          </p:cNvSpPr>
          <p:nvPr/>
        </p:nvSpPr>
        <p:spPr bwMode="auto">
          <a:xfrm flipV="1">
            <a:off x="2938463" y="2439988"/>
            <a:ext cx="395287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1"/>
          <p:cNvSpPr>
            <a:spLocks noChangeShapeType="1"/>
          </p:cNvSpPr>
          <p:nvPr/>
        </p:nvSpPr>
        <p:spPr bwMode="auto">
          <a:xfrm>
            <a:off x="3779838" y="2039938"/>
            <a:ext cx="1001712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2"/>
          <p:cNvSpPr>
            <a:spLocks noChangeShapeType="1"/>
          </p:cNvSpPr>
          <p:nvPr/>
        </p:nvSpPr>
        <p:spPr bwMode="auto">
          <a:xfrm flipV="1">
            <a:off x="3609975" y="2527300"/>
            <a:ext cx="1143000" cy="806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8" name="Text Box 23"/>
          <p:cNvSpPr txBox="1">
            <a:spLocks noChangeArrowheads="1"/>
          </p:cNvSpPr>
          <p:nvPr/>
        </p:nvSpPr>
        <p:spPr bwMode="auto">
          <a:xfrm>
            <a:off x="4738688" y="23050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DNA</a:t>
            </a:r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3779838" y="2409825"/>
            <a:ext cx="1001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 flipV="1">
            <a:off x="3779838" y="2457450"/>
            <a:ext cx="1001712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 flipH="1">
            <a:off x="1819275" y="3659188"/>
            <a:ext cx="371475" cy="503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Text Box 27"/>
          <p:cNvSpPr txBox="1">
            <a:spLocks noChangeArrowheads="1"/>
          </p:cNvSpPr>
          <p:nvPr/>
        </p:nvSpPr>
        <p:spPr bwMode="auto">
          <a:xfrm>
            <a:off x="2052638" y="416242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dUMP</a:t>
            </a:r>
          </a:p>
        </p:txBody>
      </p:sp>
      <p:sp>
        <p:nvSpPr>
          <p:cNvPr id="6173" name="Text Box 28"/>
          <p:cNvSpPr txBox="1">
            <a:spLocks noChangeArrowheads="1"/>
          </p:cNvSpPr>
          <p:nvPr/>
        </p:nvSpPr>
        <p:spPr bwMode="auto">
          <a:xfrm>
            <a:off x="2833688" y="4567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</a:t>
            </a:r>
          </a:p>
        </p:txBody>
      </p:sp>
      <p:sp>
        <p:nvSpPr>
          <p:cNvPr id="6174" name="Line 29"/>
          <p:cNvSpPr>
            <a:spLocks noChangeShapeType="1"/>
          </p:cNvSpPr>
          <p:nvPr/>
        </p:nvSpPr>
        <p:spPr bwMode="auto">
          <a:xfrm flipV="1">
            <a:off x="2562225" y="3597275"/>
            <a:ext cx="877888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33"/>
          <p:cNvSpPr>
            <a:spLocks noChangeShapeType="1"/>
          </p:cNvSpPr>
          <p:nvPr/>
        </p:nvSpPr>
        <p:spPr bwMode="auto">
          <a:xfrm flipV="1">
            <a:off x="3352800" y="3597275"/>
            <a:ext cx="285750" cy="879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6" name="Text Box 35"/>
          <p:cNvSpPr txBox="1">
            <a:spLocks noChangeArrowheads="1"/>
          </p:cNvSpPr>
          <p:nvPr/>
        </p:nvSpPr>
        <p:spPr bwMode="auto">
          <a:xfrm>
            <a:off x="2679700" y="40132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TS</a:t>
            </a:r>
            <a:endParaRPr lang="en-US" sz="1000" baseline="-25000"/>
          </a:p>
        </p:txBody>
      </p:sp>
      <p:sp>
        <p:nvSpPr>
          <p:cNvPr id="6177" name="Line 37"/>
          <p:cNvSpPr>
            <a:spLocks noChangeShapeType="1"/>
          </p:cNvSpPr>
          <p:nvPr/>
        </p:nvSpPr>
        <p:spPr bwMode="auto">
          <a:xfrm flipH="1">
            <a:off x="2527300" y="3049588"/>
            <a:ext cx="930275" cy="1112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8" name="Text Box 38"/>
          <p:cNvSpPr txBox="1">
            <a:spLocks noChangeArrowheads="1"/>
          </p:cNvSpPr>
          <p:nvPr/>
        </p:nvSpPr>
        <p:spPr bwMode="auto">
          <a:xfrm>
            <a:off x="2544763" y="3522663"/>
            <a:ext cx="5397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i="1"/>
              <a:t>DCTD</a:t>
            </a:r>
            <a:endParaRPr lang="en-US" sz="900" baseline="-25000"/>
          </a:p>
        </p:txBody>
      </p:sp>
      <p:sp>
        <p:nvSpPr>
          <p:cNvPr id="6179" name="Text Box 40"/>
          <p:cNvSpPr txBox="1">
            <a:spLocks noChangeArrowheads="1"/>
          </p:cNvSpPr>
          <p:nvPr/>
        </p:nvSpPr>
        <p:spPr bwMode="auto">
          <a:xfrm rot="-1592059">
            <a:off x="2852738" y="2366963"/>
            <a:ext cx="4429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dCK</a:t>
            </a:r>
            <a:endParaRPr lang="en-US" sz="1000" baseline="-25000"/>
          </a:p>
        </p:txBody>
      </p:sp>
      <p:sp>
        <p:nvSpPr>
          <p:cNvPr id="6180" name="Freeform 42"/>
          <p:cNvSpPr>
            <a:spLocks/>
          </p:cNvSpPr>
          <p:nvPr/>
        </p:nvSpPr>
        <p:spPr bwMode="auto">
          <a:xfrm>
            <a:off x="1668463" y="1408113"/>
            <a:ext cx="1003300" cy="2771775"/>
          </a:xfrm>
          <a:custGeom>
            <a:avLst/>
            <a:gdLst>
              <a:gd name="T0" fmla="*/ 2147483647 w 632"/>
              <a:gd name="T1" fmla="*/ 2147483647 h 2430"/>
              <a:gd name="T2" fmla="*/ 2147483647 w 632"/>
              <a:gd name="T3" fmla="*/ 2147483647 h 2430"/>
              <a:gd name="T4" fmla="*/ 2147483647 w 632"/>
              <a:gd name="T5" fmla="*/ 2147483647 h 2430"/>
              <a:gd name="T6" fmla="*/ 2147483647 w 632"/>
              <a:gd name="T7" fmla="*/ 2147483647 h 2430"/>
              <a:gd name="T8" fmla="*/ 2147483647 w 632"/>
              <a:gd name="T9" fmla="*/ 2147483647 h 2430"/>
              <a:gd name="T10" fmla="*/ 2147483647 w 632"/>
              <a:gd name="T11" fmla="*/ 2147483647 h 2430"/>
              <a:gd name="T12" fmla="*/ 2147483647 w 632"/>
              <a:gd name="T13" fmla="*/ 2147483647 h 2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2"/>
              <a:gd name="T22" fmla="*/ 0 h 2430"/>
              <a:gd name="T23" fmla="*/ 632 w 632"/>
              <a:gd name="T24" fmla="*/ 2430 h 2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2" h="2430">
                <a:moveTo>
                  <a:pt x="467" y="298"/>
                </a:moveTo>
                <a:cubicBezTo>
                  <a:pt x="455" y="584"/>
                  <a:pt x="535" y="1726"/>
                  <a:pt x="467" y="2016"/>
                </a:cubicBezTo>
                <a:cubicBezTo>
                  <a:pt x="399" y="2306"/>
                  <a:pt x="112" y="2008"/>
                  <a:pt x="56" y="2040"/>
                </a:cubicBezTo>
                <a:cubicBezTo>
                  <a:pt x="0" y="2072"/>
                  <a:pt x="44" y="2197"/>
                  <a:pt x="129" y="2209"/>
                </a:cubicBezTo>
                <a:cubicBezTo>
                  <a:pt x="214" y="2221"/>
                  <a:pt x="496" y="2430"/>
                  <a:pt x="564" y="2112"/>
                </a:cubicBezTo>
                <a:cubicBezTo>
                  <a:pt x="632" y="1794"/>
                  <a:pt x="556" y="596"/>
                  <a:pt x="540" y="298"/>
                </a:cubicBezTo>
                <a:cubicBezTo>
                  <a:pt x="524" y="0"/>
                  <a:pt x="479" y="12"/>
                  <a:pt x="467" y="29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81" name="Group 115"/>
          <p:cNvGrpSpPr>
            <a:grpSpLocks/>
          </p:cNvGrpSpPr>
          <p:nvPr/>
        </p:nvGrpSpPr>
        <p:grpSpPr bwMode="auto">
          <a:xfrm>
            <a:off x="4176713" y="1433513"/>
            <a:ext cx="244475" cy="1900237"/>
            <a:chOff x="2394" y="1016"/>
            <a:chExt cx="154" cy="1101"/>
          </a:xfrm>
        </p:grpSpPr>
        <p:sp>
          <p:nvSpPr>
            <p:cNvPr id="6273" name="Text Box 39"/>
            <p:cNvSpPr txBox="1">
              <a:spLocks noChangeArrowheads="1"/>
            </p:cNvSpPr>
            <p:nvPr/>
          </p:nvSpPr>
          <p:spPr bwMode="auto">
            <a:xfrm rot="-5400000">
              <a:off x="1986" y="1424"/>
              <a:ext cx="9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</a:rPr>
                <a:t>DNA polymerase</a:t>
              </a:r>
            </a:p>
          </p:txBody>
        </p:sp>
        <p:sp>
          <p:nvSpPr>
            <p:cNvPr id="6274" name="Freeform 44"/>
            <p:cNvSpPr>
              <a:spLocks/>
            </p:cNvSpPr>
            <p:nvPr/>
          </p:nvSpPr>
          <p:spPr bwMode="auto">
            <a:xfrm>
              <a:off x="2406" y="1174"/>
              <a:ext cx="133" cy="943"/>
            </a:xfrm>
            <a:custGeom>
              <a:avLst/>
              <a:gdLst>
                <a:gd name="T0" fmla="*/ 2 w 161"/>
                <a:gd name="T1" fmla="*/ 118 h 943"/>
                <a:gd name="T2" fmla="*/ 2 w 161"/>
                <a:gd name="T3" fmla="*/ 822 h 943"/>
                <a:gd name="T4" fmla="*/ 2 w 161"/>
                <a:gd name="T5" fmla="*/ 826 h 943"/>
                <a:gd name="T6" fmla="*/ 2 w 161"/>
                <a:gd name="T7" fmla="*/ 118 h 943"/>
                <a:gd name="T8" fmla="*/ 2 w 161"/>
                <a:gd name="T9" fmla="*/ 118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2" name="Line 45"/>
          <p:cNvSpPr>
            <a:spLocks noChangeShapeType="1"/>
          </p:cNvSpPr>
          <p:nvPr/>
        </p:nvSpPr>
        <p:spPr bwMode="auto">
          <a:xfrm flipH="1" flipV="1">
            <a:off x="2487613" y="4371975"/>
            <a:ext cx="500062" cy="230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83" name="Group 126"/>
          <p:cNvGrpSpPr>
            <a:grpSpLocks/>
          </p:cNvGrpSpPr>
          <p:nvPr/>
        </p:nvGrpSpPr>
        <p:grpSpPr bwMode="auto">
          <a:xfrm>
            <a:off x="2606675" y="4179888"/>
            <a:ext cx="1268413" cy="244475"/>
            <a:chOff x="1405" y="2650"/>
            <a:chExt cx="799" cy="154"/>
          </a:xfrm>
        </p:grpSpPr>
        <p:sp>
          <p:nvSpPr>
            <p:cNvPr id="6271" name="Text Box 34"/>
            <p:cNvSpPr txBox="1">
              <a:spLocks noChangeArrowheads="1"/>
            </p:cNvSpPr>
            <p:nvPr/>
          </p:nvSpPr>
          <p:spPr bwMode="auto">
            <a:xfrm rot="-1173211">
              <a:off x="1692" y="2650"/>
              <a:ext cx="33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TK1</a:t>
              </a:r>
              <a:endParaRPr lang="en-US" sz="1000" baseline="-25000"/>
            </a:p>
          </p:txBody>
        </p:sp>
        <p:sp>
          <p:nvSpPr>
            <p:cNvPr id="6272" name="Freeform 46"/>
            <p:cNvSpPr>
              <a:spLocks/>
            </p:cNvSpPr>
            <p:nvPr/>
          </p:nvSpPr>
          <p:spPr bwMode="auto">
            <a:xfrm rot="-1232399">
              <a:off x="1405" y="2679"/>
              <a:ext cx="799" cy="121"/>
            </a:xfrm>
            <a:custGeom>
              <a:avLst/>
              <a:gdLst>
                <a:gd name="T0" fmla="*/ 2147483647 w 161"/>
                <a:gd name="T1" fmla="*/ 0 h 943"/>
                <a:gd name="T2" fmla="*/ 2147483647 w 161"/>
                <a:gd name="T3" fmla="*/ 0 h 943"/>
                <a:gd name="T4" fmla="*/ 2147483647 w 161"/>
                <a:gd name="T5" fmla="*/ 0 h 943"/>
                <a:gd name="T6" fmla="*/ 2147483647 w 161"/>
                <a:gd name="T7" fmla="*/ 0 h 943"/>
                <a:gd name="T8" fmla="*/ 2147483647 w 161"/>
                <a:gd name="T9" fmla="*/ 0 h 9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943"/>
                <a:gd name="T17" fmla="*/ 161 w 161"/>
                <a:gd name="T18" fmla="*/ 943 h 9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943">
                  <a:moveTo>
                    <a:pt x="20" y="118"/>
                  </a:moveTo>
                  <a:cubicBezTo>
                    <a:pt x="0" y="235"/>
                    <a:pt x="1" y="704"/>
                    <a:pt x="20" y="822"/>
                  </a:cubicBezTo>
                  <a:cubicBezTo>
                    <a:pt x="39" y="940"/>
                    <a:pt x="117" y="943"/>
                    <a:pt x="137" y="826"/>
                  </a:cubicBezTo>
                  <a:cubicBezTo>
                    <a:pt x="157" y="709"/>
                    <a:pt x="161" y="236"/>
                    <a:pt x="142" y="118"/>
                  </a:cubicBezTo>
                  <a:cubicBezTo>
                    <a:pt x="123" y="0"/>
                    <a:pt x="36" y="1"/>
                    <a:pt x="20" y="118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4" name="Freeform 47"/>
          <p:cNvSpPr>
            <a:spLocks/>
          </p:cNvSpPr>
          <p:nvPr/>
        </p:nvSpPr>
        <p:spPr bwMode="auto">
          <a:xfrm>
            <a:off x="3159125" y="2847975"/>
            <a:ext cx="4738688" cy="3011488"/>
          </a:xfrm>
          <a:custGeom>
            <a:avLst/>
            <a:gdLst>
              <a:gd name="T0" fmla="*/ 2147483647 w 2985"/>
              <a:gd name="T1" fmla="*/ 2147483647 h 1897"/>
              <a:gd name="T2" fmla="*/ 2147483647 w 2985"/>
              <a:gd name="T3" fmla="*/ 2147483647 h 1897"/>
              <a:gd name="T4" fmla="*/ 2147483647 w 2985"/>
              <a:gd name="T5" fmla="*/ 2147483647 h 1897"/>
              <a:gd name="T6" fmla="*/ 2147483647 w 2985"/>
              <a:gd name="T7" fmla="*/ 2147483647 h 1897"/>
              <a:gd name="T8" fmla="*/ 2147483647 w 2985"/>
              <a:gd name="T9" fmla="*/ 2147483647 h 1897"/>
              <a:gd name="T10" fmla="*/ 2147483647 w 2985"/>
              <a:gd name="T11" fmla="*/ 2147483647 h 1897"/>
              <a:gd name="T12" fmla="*/ 2147483647 w 2985"/>
              <a:gd name="T13" fmla="*/ 2147483647 h 1897"/>
              <a:gd name="T14" fmla="*/ 2147483647 w 2985"/>
              <a:gd name="T15" fmla="*/ 2147483647 h 18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85"/>
              <a:gd name="T25" fmla="*/ 0 h 1897"/>
              <a:gd name="T26" fmla="*/ 2985 w 2985"/>
              <a:gd name="T27" fmla="*/ 1897 h 18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85" h="1897">
                <a:moveTo>
                  <a:pt x="2951" y="1675"/>
                </a:moveTo>
                <a:cubicBezTo>
                  <a:pt x="2520" y="1691"/>
                  <a:pt x="730" y="1897"/>
                  <a:pt x="365" y="1765"/>
                </a:cubicBezTo>
                <a:cubicBezTo>
                  <a:pt x="0" y="1633"/>
                  <a:pt x="580" y="1105"/>
                  <a:pt x="759" y="886"/>
                </a:cubicBezTo>
                <a:cubicBezTo>
                  <a:pt x="938" y="667"/>
                  <a:pt x="1285" y="590"/>
                  <a:pt x="1442" y="451"/>
                </a:cubicBezTo>
                <a:cubicBezTo>
                  <a:pt x="1599" y="312"/>
                  <a:pt x="1537" y="102"/>
                  <a:pt x="1703" y="52"/>
                </a:cubicBezTo>
                <a:cubicBezTo>
                  <a:pt x="1869" y="1"/>
                  <a:pt x="2238" y="0"/>
                  <a:pt x="2438" y="145"/>
                </a:cubicBezTo>
                <a:cubicBezTo>
                  <a:pt x="2638" y="290"/>
                  <a:pt x="2815" y="669"/>
                  <a:pt x="2900" y="922"/>
                </a:cubicBezTo>
                <a:cubicBezTo>
                  <a:pt x="2985" y="1176"/>
                  <a:pt x="2940" y="1513"/>
                  <a:pt x="2950" y="1669"/>
                </a:cubicBezTo>
              </a:path>
            </a:pathLst>
          </a:custGeom>
          <a:solidFill>
            <a:srgbClr val="80008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Freeform 48"/>
          <p:cNvSpPr>
            <a:spLocks/>
          </p:cNvSpPr>
          <p:nvPr/>
        </p:nvSpPr>
        <p:spPr bwMode="auto">
          <a:xfrm>
            <a:off x="3657600" y="3082925"/>
            <a:ext cx="4081463" cy="2566988"/>
          </a:xfrm>
          <a:custGeom>
            <a:avLst/>
            <a:gdLst>
              <a:gd name="T0" fmla="*/ 2147483647 w 2571"/>
              <a:gd name="T1" fmla="*/ 2147483647 h 1617"/>
              <a:gd name="T2" fmla="*/ 2147483647 w 2571"/>
              <a:gd name="T3" fmla="*/ 2147483647 h 1617"/>
              <a:gd name="T4" fmla="*/ 2147483647 w 2571"/>
              <a:gd name="T5" fmla="*/ 2147483647 h 1617"/>
              <a:gd name="T6" fmla="*/ 2147483647 w 2571"/>
              <a:gd name="T7" fmla="*/ 2147483647 h 1617"/>
              <a:gd name="T8" fmla="*/ 2147483647 w 2571"/>
              <a:gd name="T9" fmla="*/ 2147483647 h 1617"/>
              <a:gd name="T10" fmla="*/ 2147483647 w 2571"/>
              <a:gd name="T11" fmla="*/ 2147483647 h 1617"/>
              <a:gd name="T12" fmla="*/ 2147483647 w 2571"/>
              <a:gd name="T13" fmla="*/ 2147483647 h 1617"/>
              <a:gd name="T14" fmla="*/ 2147483647 w 2571"/>
              <a:gd name="T15" fmla="*/ 2147483647 h 1617"/>
              <a:gd name="T16" fmla="*/ 2147483647 w 2571"/>
              <a:gd name="T17" fmla="*/ 2147483647 h 1617"/>
              <a:gd name="T18" fmla="*/ 2147483647 w 2571"/>
              <a:gd name="T19" fmla="*/ 2147483647 h 1617"/>
              <a:gd name="T20" fmla="*/ 2147483647 w 2571"/>
              <a:gd name="T21" fmla="*/ 2147483647 h 1617"/>
              <a:gd name="T22" fmla="*/ 2147483647 w 2571"/>
              <a:gd name="T23" fmla="*/ 2147483647 h 1617"/>
              <a:gd name="T24" fmla="*/ 2147483647 w 2571"/>
              <a:gd name="T25" fmla="*/ 2147483647 h 1617"/>
              <a:gd name="T26" fmla="*/ 2147483647 w 2571"/>
              <a:gd name="T27" fmla="*/ 2147483647 h 1617"/>
              <a:gd name="T28" fmla="*/ 2147483647 w 2571"/>
              <a:gd name="T29" fmla="*/ 2147483647 h 1617"/>
              <a:gd name="T30" fmla="*/ 2147483647 w 2571"/>
              <a:gd name="T31" fmla="*/ 2147483647 h 1617"/>
              <a:gd name="T32" fmla="*/ 2147483647 w 2571"/>
              <a:gd name="T33" fmla="*/ 2147483647 h 1617"/>
              <a:gd name="T34" fmla="*/ 2147483647 w 2571"/>
              <a:gd name="T35" fmla="*/ 2147483647 h 1617"/>
              <a:gd name="T36" fmla="*/ 2147483647 w 2571"/>
              <a:gd name="T37" fmla="*/ 2147483647 h 1617"/>
              <a:gd name="T38" fmla="*/ 2147483647 w 2571"/>
              <a:gd name="T39" fmla="*/ 2147483647 h 1617"/>
              <a:gd name="T40" fmla="*/ 2147483647 w 2571"/>
              <a:gd name="T41" fmla="*/ 2147483647 h 1617"/>
              <a:gd name="T42" fmla="*/ 2147483647 w 2571"/>
              <a:gd name="T43" fmla="*/ 2147483647 h 1617"/>
              <a:gd name="T44" fmla="*/ 2147483647 w 2571"/>
              <a:gd name="T45" fmla="*/ 2147483647 h 1617"/>
              <a:gd name="T46" fmla="*/ 2147483647 w 2571"/>
              <a:gd name="T47" fmla="*/ 2147483647 h 1617"/>
              <a:gd name="T48" fmla="*/ 2147483647 w 2571"/>
              <a:gd name="T49" fmla="*/ 2147483647 h 16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571"/>
              <a:gd name="T76" fmla="*/ 0 h 1617"/>
              <a:gd name="T77" fmla="*/ 2571 w 2571"/>
              <a:gd name="T78" fmla="*/ 1617 h 16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571" h="1617">
                <a:moveTo>
                  <a:pt x="2571" y="1413"/>
                </a:moveTo>
                <a:cubicBezTo>
                  <a:pt x="2501" y="1429"/>
                  <a:pt x="2405" y="1480"/>
                  <a:pt x="2151" y="1509"/>
                </a:cubicBezTo>
                <a:cubicBezTo>
                  <a:pt x="1897" y="1538"/>
                  <a:pt x="1382" y="1580"/>
                  <a:pt x="1047" y="1587"/>
                </a:cubicBezTo>
                <a:cubicBezTo>
                  <a:pt x="712" y="1594"/>
                  <a:pt x="282" y="1617"/>
                  <a:pt x="141" y="1551"/>
                </a:cubicBezTo>
                <a:cubicBezTo>
                  <a:pt x="0" y="1485"/>
                  <a:pt x="189" y="1272"/>
                  <a:pt x="199" y="1193"/>
                </a:cubicBezTo>
                <a:cubicBezTo>
                  <a:pt x="209" y="1114"/>
                  <a:pt x="165" y="1079"/>
                  <a:pt x="199" y="1078"/>
                </a:cubicBezTo>
                <a:cubicBezTo>
                  <a:pt x="233" y="1077"/>
                  <a:pt x="379" y="1215"/>
                  <a:pt x="403" y="1187"/>
                </a:cubicBezTo>
                <a:cubicBezTo>
                  <a:pt x="427" y="1159"/>
                  <a:pt x="311" y="947"/>
                  <a:pt x="346" y="912"/>
                </a:cubicBezTo>
                <a:cubicBezTo>
                  <a:pt x="381" y="877"/>
                  <a:pt x="575" y="1009"/>
                  <a:pt x="615" y="976"/>
                </a:cubicBezTo>
                <a:cubicBezTo>
                  <a:pt x="655" y="943"/>
                  <a:pt x="551" y="741"/>
                  <a:pt x="589" y="713"/>
                </a:cubicBezTo>
                <a:cubicBezTo>
                  <a:pt x="627" y="685"/>
                  <a:pt x="800" y="829"/>
                  <a:pt x="845" y="809"/>
                </a:cubicBezTo>
                <a:cubicBezTo>
                  <a:pt x="890" y="789"/>
                  <a:pt x="812" y="623"/>
                  <a:pt x="858" y="592"/>
                </a:cubicBezTo>
                <a:cubicBezTo>
                  <a:pt x="904" y="561"/>
                  <a:pt x="1074" y="661"/>
                  <a:pt x="1120" y="624"/>
                </a:cubicBezTo>
                <a:cubicBezTo>
                  <a:pt x="1166" y="587"/>
                  <a:pt x="1083" y="410"/>
                  <a:pt x="1133" y="368"/>
                </a:cubicBezTo>
                <a:cubicBezTo>
                  <a:pt x="1183" y="326"/>
                  <a:pt x="1396" y="413"/>
                  <a:pt x="1421" y="374"/>
                </a:cubicBezTo>
                <a:cubicBezTo>
                  <a:pt x="1446" y="335"/>
                  <a:pt x="1261" y="197"/>
                  <a:pt x="1286" y="135"/>
                </a:cubicBezTo>
                <a:cubicBezTo>
                  <a:pt x="1311" y="73"/>
                  <a:pt x="1462" y="0"/>
                  <a:pt x="1574" y="1"/>
                </a:cubicBezTo>
                <a:cubicBezTo>
                  <a:pt x="1686" y="2"/>
                  <a:pt x="1808" y="10"/>
                  <a:pt x="1958" y="141"/>
                </a:cubicBezTo>
                <a:cubicBezTo>
                  <a:pt x="2108" y="272"/>
                  <a:pt x="2404" y="658"/>
                  <a:pt x="2476" y="788"/>
                </a:cubicBezTo>
                <a:cubicBezTo>
                  <a:pt x="2548" y="918"/>
                  <a:pt x="2383" y="878"/>
                  <a:pt x="2393" y="922"/>
                </a:cubicBezTo>
                <a:cubicBezTo>
                  <a:pt x="2403" y="966"/>
                  <a:pt x="2527" y="1020"/>
                  <a:pt x="2534" y="1050"/>
                </a:cubicBezTo>
                <a:cubicBezTo>
                  <a:pt x="2541" y="1080"/>
                  <a:pt x="2437" y="1074"/>
                  <a:pt x="2438" y="1101"/>
                </a:cubicBezTo>
                <a:cubicBezTo>
                  <a:pt x="2439" y="1128"/>
                  <a:pt x="2541" y="1182"/>
                  <a:pt x="2540" y="1210"/>
                </a:cubicBezTo>
                <a:cubicBezTo>
                  <a:pt x="2539" y="1238"/>
                  <a:pt x="2429" y="1235"/>
                  <a:pt x="2431" y="1268"/>
                </a:cubicBezTo>
                <a:cubicBezTo>
                  <a:pt x="2433" y="1301"/>
                  <a:pt x="2528" y="1380"/>
                  <a:pt x="2553" y="140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Text Box 49"/>
          <p:cNvSpPr txBox="1">
            <a:spLocks noChangeArrowheads="1"/>
          </p:cNvSpPr>
          <p:nvPr/>
        </p:nvSpPr>
        <p:spPr bwMode="auto">
          <a:xfrm>
            <a:off x="4241800" y="373856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cytosol</a:t>
            </a:r>
          </a:p>
        </p:txBody>
      </p:sp>
      <p:sp>
        <p:nvSpPr>
          <p:cNvPr id="6187" name="Text Box 50"/>
          <p:cNvSpPr txBox="1">
            <a:spLocks noChangeArrowheads="1"/>
          </p:cNvSpPr>
          <p:nvPr/>
        </p:nvSpPr>
        <p:spPr bwMode="auto">
          <a:xfrm>
            <a:off x="5662613" y="3168650"/>
            <a:ext cx="1112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mitochondria</a:t>
            </a:r>
          </a:p>
        </p:txBody>
      </p:sp>
      <p:sp>
        <p:nvSpPr>
          <p:cNvPr id="6188" name="Text Box 51"/>
          <p:cNvSpPr txBox="1">
            <a:spLocks noChangeArrowheads="1"/>
          </p:cNvSpPr>
          <p:nvPr/>
        </p:nvSpPr>
        <p:spPr bwMode="auto">
          <a:xfrm>
            <a:off x="5283200" y="4968875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</a:t>
            </a:r>
          </a:p>
        </p:txBody>
      </p:sp>
      <p:sp>
        <p:nvSpPr>
          <p:cNvPr id="6189" name="Text Box 52"/>
          <p:cNvSpPr txBox="1">
            <a:spLocks noChangeArrowheads="1"/>
          </p:cNvSpPr>
          <p:nvPr/>
        </p:nvSpPr>
        <p:spPr bwMode="auto">
          <a:xfrm>
            <a:off x="5245100" y="47053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</a:t>
            </a:r>
          </a:p>
        </p:txBody>
      </p:sp>
      <p:sp>
        <p:nvSpPr>
          <p:cNvPr id="6190" name="Text Box 53"/>
          <p:cNvSpPr txBox="1">
            <a:spLocks noChangeArrowheads="1"/>
          </p:cNvSpPr>
          <p:nvPr/>
        </p:nvSpPr>
        <p:spPr bwMode="auto">
          <a:xfrm>
            <a:off x="5149850" y="44307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</a:t>
            </a:r>
          </a:p>
        </p:txBody>
      </p:sp>
      <p:sp>
        <p:nvSpPr>
          <p:cNvPr id="6191" name="Text Box 54"/>
          <p:cNvSpPr txBox="1">
            <a:spLocks noChangeArrowheads="1"/>
          </p:cNvSpPr>
          <p:nvPr/>
        </p:nvSpPr>
        <p:spPr bwMode="auto">
          <a:xfrm>
            <a:off x="5162550" y="41290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</a:t>
            </a:r>
          </a:p>
        </p:txBody>
      </p:sp>
      <p:sp>
        <p:nvSpPr>
          <p:cNvPr id="6192" name="Line 55"/>
          <p:cNvSpPr>
            <a:spLocks noChangeShapeType="1"/>
          </p:cNvSpPr>
          <p:nvPr/>
        </p:nvSpPr>
        <p:spPr bwMode="auto">
          <a:xfrm>
            <a:off x="3638550" y="4859338"/>
            <a:ext cx="1644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56"/>
          <p:cNvSpPr>
            <a:spLocks noChangeShapeType="1"/>
          </p:cNvSpPr>
          <p:nvPr/>
        </p:nvSpPr>
        <p:spPr bwMode="auto">
          <a:xfrm>
            <a:off x="3481388" y="5127625"/>
            <a:ext cx="1801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7"/>
          <p:cNvSpPr>
            <a:spLocks noChangeShapeType="1"/>
          </p:cNvSpPr>
          <p:nvPr/>
        </p:nvSpPr>
        <p:spPr bwMode="auto">
          <a:xfrm>
            <a:off x="3836988" y="4564063"/>
            <a:ext cx="1408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58"/>
          <p:cNvSpPr>
            <a:spLocks noChangeShapeType="1"/>
          </p:cNvSpPr>
          <p:nvPr/>
        </p:nvSpPr>
        <p:spPr bwMode="auto">
          <a:xfrm>
            <a:off x="4049713" y="4283075"/>
            <a:ext cx="1150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59"/>
          <p:cNvSpPr>
            <a:spLocks noChangeShapeType="1"/>
          </p:cNvSpPr>
          <p:nvPr/>
        </p:nvSpPr>
        <p:spPr bwMode="auto">
          <a:xfrm>
            <a:off x="5584825" y="5127625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60"/>
          <p:cNvSpPr>
            <a:spLocks noChangeShapeType="1"/>
          </p:cNvSpPr>
          <p:nvPr/>
        </p:nvSpPr>
        <p:spPr bwMode="auto">
          <a:xfrm>
            <a:off x="5584825" y="4859338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8" name="Freeform 61"/>
          <p:cNvSpPr>
            <a:spLocks/>
          </p:cNvSpPr>
          <p:nvPr/>
        </p:nvSpPr>
        <p:spPr bwMode="auto">
          <a:xfrm rot="5400000">
            <a:off x="5527675" y="4878388"/>
            <a:ext cx="576263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Text Box 62"/>
          <p:cNvSpPr txBox="1">
            <a:spLocks noChangeArrowheads="1"/>
          </p:cNvSpPr>
          <p:nvPr/>
        </p:nvSpPr>
        <p:spPr bwMode="auto">
          <a:xfrm rot="-5557987">
            <a:off x="5539582" y="4812506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TK2</a:t>
            </a:r>
            <a:endParaRPr lang="en-US" sz="1000" baseline="-25000"/>
          </a:p>
        </p:txBody>
      </p:sp>
      <p:sp>
        <p:nvSpPr>
          <p:cNvPr id="6200" name="Line 63"/>
          <p:cNvSpPr>
            <a:spLocks noChangeShapeType="1"/>
          </p:cNvSpPr>
          <p:nvPr/>
        </p:nvSpPr>
        <p:spPr bwMode="auto">
          <a:xfrm>
            <a:off x="5584825" y="4589463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64"/>
          <p:cNvSpPr>
            <a:spLocks noChangeShapeType="1"/>
          </p:cNvSpPr>
          <p:nvPr/>
        </p:nvSpPr>
        <p:spPr bwMode="auto">
          <a:xfrm>
            <a:off x="5584825" y="4283075"/>
            <a:ext cx="614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2" name="Freeform 65"/>
          <p:cNvSpPr>
            <a:spLocks/>
          </p:cNvSpPr>
          <p:nvPr/>
        </p:nvSpPr>
        <p:spPr bwMode="auto">
          <a:xfrm rot="5400000">
            <a:off x="5546726" y="4321175"/>
            <a:ext cx="538162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Text Box 66"/>
          <p:cNvSpPr txBox="1">
            <a:spLocks noChangeArrowheads="1"/>
          </p:cNvSpPr>
          <p:nvPr/>
        </p:nvSpPr>
        <p:spPr bwMode="auto">
          <a:xfrm rot="-5557987">
            <a:off x="5553870" y="4275931"/>
            <a:ext cx="538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dGK</a:t>
            </a:r>
            <a:endParaRPr lang="en-US" sz="1000" baseline="-25000"/>
          </a:p>
        </p:txBody>
      </p:sp>
      <p:sp>
        <p:nvSpPr>
          <p:cNvPr id="6204" name="Text Box 67"/>
          <p:cNvSpPr txBox="1">
            <a:spLocks noChangeArrowheads="1"/>
          </p:cNvSpPr>
          <p:nvPr/>
        </p:nvSpPr>
        <p:spPr bwMode="auto">
          <a:xfrm>
            <a:off x="6127750" y="49736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dTMP</a:t>
            </a:r>
          </a:p>
        </p:txBody>
      </p:sp>
      <p:sp>
        <p:nvSpPr>
          <p:cNvPr id="6205" name="Text Box 68"/>
          <p:cNvSpPr txBox="1">
            <a:spLocks noChangeArrowheads="1"/>
          </p:cNvSpPr>
          <p:nvPr/>
        </p:nvSpPr>
        <p:spPr bwMode="auto">
          <a:xfrm>
            <a:off x="6122988" y="473710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dCMP</a:t>
            </a:r>
          </a:p>
        </p:txBody>
      </p:sp>
      <p:sp>
        <p:nvSpPr>
          <p:cNvPr id="6206" name="Text Box 69"/>
          <p:cNvSpPr txBox="1">
            <a:spLocks noChangeArrowheads="1"/>
          </p:cNvSpPr>
          <p:nvPr/>
        </p:nvSpPr>
        <p:spPr bwMode="auto">
          <a:xfrm>
            <a:off x="6161088" y="443706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dGMP</a:t>
            </a:r>
          </a:p>
        </p:txBody>
      </p:sp>
      <p:sp>
        <p:nvSpPr>
          <p:cNvPr id="6207" name="Text Box 70"/>
          <p:cNvSpPr txBox="1">
            <a:spLocks noChangeArrowheads="1"/>
          </p:cNvSpPr>
          <p:nvPr/>
        </p:nvSpPr>
        <p:spPr bwMode="auto">
          <a:xfrm>
            <a:off x="6161088" y="41290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dAMP</a:t>
            </a:r>
          </a:p>
        </p:txBody>
      </p:sp>
      <p:sp>
        <p:nvSpPr>
          <p:cNvPr id="6208" name="Line 71"/>
          <p:cNvSpPr>
            <a:spLocks noChangeShapeType="1"/>
          </p:cNvSpPr>
          <p:nvPr/>
        </p:nvSpPr>
        <p:spPr bwMode="auto">
          <a:xfrm>
            <a:off x="6699250" y="4589463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09" name="Text Box 72"/>
          <p:cNvSpPr txBox="1">
            <a:spLocks noChangeArrowheads="1"/>
          </p:cNvSpPr>
          <p:nvPr/>
        </p:nvSpPr>
        <p:spPr bwMode="auto">
          <a:xfrm>
            <a:off x="6853238" y="497998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dTTP</a:t>
            </a:r>
          </a:p>
        </p:txBody>
      </p:sp>
      <p:sp>
        <p:nvSpPr>
          <p:cNvPr id="6210" name="Text Box 73"/>
          <p:cNvSpPr txBox="1">
            <a:spLocks noChangeArrowheads="1"/>
          </p:cNvSpPr>
          <p:nvPr/>
        </p:nvSpPr>
        <p:spPr bwMode="auto">
          <a:xfrm>
            <a:off x="6858000" y="4743450"/>
            <a:ext cx="609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dCTP</a:t>
            </a:r>
          </a:p>
        </p:txBody>
      </p:sp>
      <p:sp>
        <p:nvSpPr>
          <p:cNvPr id="6211" name="Text Box 74"/>
          <p:cNvSpPr txBox="1">
            <a:spLocks noChangeArrowheads="1"/>
          </p:cNvSpPr>
          <p:nvPr/>
        </p:nvSpPr>
        <p:spPr bwMode="auto">
          <a:xfrm>
            <a:off x="6891338" y="4443413"/>
            <a:ext cx="768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dGTP</a:t>
            </a:r>
          </a:p>
        </p:txBody>
      </p:sp>
      <p:sp>
        <p:nvSpPr>
          <p:cNvPr id="6212" name="Text Box 75"/>
          <p:cNvSpPr txBox="1">
            <a:spLocks noChangeArrowheads="1"/>
          </p:cNvSpPr>
          <p:nvPr/>
        </p:nvSpPr>
        <p:spPr bwMode="auto">
          <a:xfrm>
            <a:off x="6891338" y="41354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dATP</a:t>
            </a:r>
          </a:p>
        </p:txBody>
      </p:sp>
      <p:sp>
        <p:nvSpPr>
          <p:cNvPr id="6213" name="Line 76"/>
          <p:cNvSpPr>
            <a:spLocks noChangeShapeType="1"/>
          </p:cNvSpPr>
          <p:nvPr/>
        </p:nvSpPr>
        <p:spPr bwMode="auto">
          <a:xfrm>
            <a:off x="6699250" y="4283075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4" name="Line 77"/>
          <p:cNvSpPr>
            <a:spLocks noChangeShapeType="1"/>
          </p:cNvSpPr>
          <p:nvPr/>
        </p:nvSpPr>
        <p:spPr bwMode="auto">
          <a:xfrm>
            <a:off x="6661150" y="4897438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5" name="Line 78"/>
          <p:cNvSpPr>
            <a:spLocks noChangeShapeType="1"/>
          </p:cNvSpPr>
          <p:nvPr/>
        </p:nvSpPr>
        <p:spPr bwMode="auto">
          <a:xfrm>
            <a:off x="6661150" y="5127625"/>
            <a:ext cx="230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16" name="Freeform 79"/>
          <p:cNvSpPr>
            <a:spLocks/>
          </p:cNvSpPr>
          <p:nvPr/>
        </p:nvSpPr>
        <p:spPr bwMode="auto">
          <a:xfrm>
            <a:off x="5584825" y="3860800"/>
            <a:ext cx="538163" cy="230188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Text Box 80"/>
          <p:cNvSpPr txBox="1">
            <a:spLocks noChangeArrowheads="1"/>
          </p:cNvSpPr>
          <p:nvPr/>
        </p:nvSpPr>
        <p:spPr bwMode="auto">
          <a:xfrm>
            <a:off x="5622925" y="3860800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5NT</a:t>
            </a:r>
            <a:endParaRPr lang="en-US" sz="1000" baseline="-25000"/>
          </a:p>
        </p:txBody>
      </p:sp>
      <p:sp>
        <p:nvSpPr>
          <p:cNvPr id="6218" name="Arc 81"/>
          <p:cNvSpPr>
            <a:spLocks/>
          </p:cNvSpPr>
          <p:nvPr/>
        </p:nvSpPr>
        <p:spPr bwMode="auto">
          <a:xfrm>
            <a:off x="5464175" y="4062413"/>
            <a:ext cx="788988" cy="760412"/>
          </a:xfrm>
          <a:custGeom>
            <a:avLst/>
            <a:gdLst>
              <a:gd name="T0" fmla="*/ 0 w 43199"/>
              <a:gd name="T1" fmla="*/ 2147483647 h 21600"/>
              <a:gd name="T2" fmla="*/ 2147483647 w 43199"/>
              <a:gd name="T3" fmla="*/ 2147483647 h 21600"/>
              <a:gd name="T4" fmla="*/ 2147483647 w 43199"/>
              <a:gd name="T5" fmla="*/ 2147483647 h 21600"/>
              <a:gd name="T6" fmla="*/ 0 60000 65536"/>
              <a:gd name="T7" fmla="*/ 0 60000 65536"/>
              <a:gd name="T8" fmla="*/ 0 60000 65536"/>
              <a:gd name="T9" fmla="*/ 0 w 43199"/>
              <a:gd name="T10" fmla="*/ 0 h 21600"/>
              <a:gd name="T11" fmla="*/ 43199 w 431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9" h="21600" fill="none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0" y="21359"/>
                </a:moveTo>
                <a:cubicBezTo>
                  <a:pt x="132" y="9524"/>
                  <a:pt x="9763" y="-1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19" name="Arc 82"/>
          <p:cNvSpPr>
            <a:spLocks/>
          </p:cNvSpPr>
          <p:nvPr/>
        </p:nvSpPr>
        <p:spPr bwMode="auto">
          <a:xfrm>
            <a:off x="5430838" y="4052888"/>
            <a:ext cx="884237" cy="612775"/>
          </a:xfrm>
          <a:custGeom>
            <a:avLst/>
            <a:gdLst>
              <a:gd name="T0" fmla="*/ 0 w 41407"/>
              <a:gd name="T1" fmla="*/ 2147483647 h 21600"/>
              <a:gd name="T2" fmla="*/ 2147483647 w 41407"/>
              <a:gd name="T3" fmla="*/ 2147483647 h 21600"/>
              <a:gd name="T4" fmla="*/ 2147483647 w 41407"/>
              <a:gd name="T5" fmla="*/ 2147483647 h 21600"/>
              <a:gd name="T6" fmla="*/ 0 60000 65536"/>
              <a:gd name="T7" fmla="*/ 0 60000 65536"/>
              <a:gd name="T8" fmla="*/ 0 60000 65536"/>
              <a:gd name="T9" fmla="*/ 0 w 41407"/>
              <a:gd name="T10" fmla="*/ 0 h 21600"/>
              <a:gd name="T11" fmla="*/ 41407 w 414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07" h="21600" fill="none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</a:path>
              <a:path w="41407" h="21600" stroke="0" extrusionOk="0">
                <a:moveTo>
                  <a:pt x="0" y="15470"/>
                </a:moveTo>
                <a:cubicBezTo>
                  <a:pt x="2715" y="6295"/>
                  <a:pt x="11143" y="-1"/>
                  <a:pt x="20712" y="0"/>
                </a:cubicBezTo>
                <a:cubicBezTo>
                  <a:pt x="30258" y="0"/>
                  <a:pt x="38673" y="6267"/>
                  <a:pt x="41407" y="15413"/>
                </a:cubicBezTo>
                <a:lnTo>
                  <a:pt x="20712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0" name="Arc 83"/>
          <p:cNvSpPr>
            <a:spLocks/>
          </p:cNvSpPr>
          <p:nvPr/>
        </p:nvSpPr>
        <p:spPr bwMode="auto">
          <a:xfrm>
            <a:off x="5392738" y="4070350"/>
            <a:ext cx="881062" cy="327025"/>
          </a:xfrm>
          <a:custGeom>
            <a:avLst/>
            <a:gdLst>
              <a:gd name="T0" fmla="*/ 0 w 34078"/>
              <a:gd name="T1" fmla="*/ 2147483647 h 21600"/>
              <a:gd name="T2" fmla="*/ 2147483647 w 34078"/>
              <a:gd name="T3" fmla="*/ 2147483647 h 21600"/>
              <a:gd name="T4" fmla="*/ 2147483647 w 34078"/>
              <a:gd name="T5" fmla="*/ 2147483647 h 21600"/>
              <a:gd name="T6" fmla="*/ 0 60000 65536"/>
              <a:gd name="T7" fmla="*/ 0 60000 65536"/>
              <a:gd name="T8" fmla="*/ 0 60000 65536"/>
              <a:gd name="T9" fmla="*/ 0 w 34078"/>
              <a:gd name="T10" fmla="*/ 0 h 21600"/>
              <a:gd name="T11" fmla="*/ 34078 w 3407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78" h="21600" fill="none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</a:path>
              <a:path w="34078" h="21600" stroke="0" extrusionOk="0">
                <a:moveTo>
                  <a:pt x="-1" y="9504"/>
                </a:moveTo>
                <a:cubicBezTo>
                  <a:pt x="4016" y="3561"/>
                  <a:pt x="10722" y="-1"/>
                  <a:pt x="17896" y="0"/>
                </a:cubicBezTo>
                <a:cubicBezTo>
                  <a:pt x="24085" y="0"/>
                  <a:pt x="29978" y="2655"/>
                  <a:pt x="34078" y="7292"/>
                </a:cubicBezTo>
                <a:lnTo>
                  <a:pt x="17896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1" name="Line 84"/>
          <p:cNvSpPr>
            <a:spLocks noChangeShapeType="1"/>
          </p:cNvSpPr>
          <p:nvPr/>
        </p:nvSpPr>
        <p:spPr bwMode="auto">
          <a:xfrm flipV="1">
            <a:off x="7389813" y="4270375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2" name="Line 85"/>
          <p:cNvSpPr>
            <a:spLocks noChangeShapeType="1"/>
          </p:cNvSpPr>
          <p:nvPr/>
        </p:nvSpPr>
        <p:spPr bwMode="auto">
          <a:xfrm flipV="1">
            <a:off x="7386638" y="4551363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86"/>
          <p:cNvSpPr>
            <a:spLocks noChangeShapeType="1"/>
          </p:cNvSpPr>
          <p:nvPr/>
        </p:nvSpPr>
        <p:spPr bwMode="auto">
          <a:xfrm flipV="1">
            <a:off x="7424738" y="4884738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87"/>
          <p:cNvSpPr>
            <a:spLocks noChangeShapeType="1"/>
          </p:cNvSpPr>
          <p:nvPr/>
        </p:nvSpPr>
        <p:spPr bwMode="auto">
          <a:xfrm flipV="1">
            <a:off x="7389813" y="5114925"/>
            <a:ext cx="619125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25" name="Freeform 88"/>
          <p:cNvSpPr>
            <a:spLocks/>
          </p:cNvSpPr>
          <p:nvPr/>
        </p:nvSpPr>
        <p:spPr bwMode="auto">
          <a:xfrm>
            <a:off x="5584825" y="5281613"/>
            <a:ext cx="538163" cy="230187"/>
          </a:xfrm>
          <a:custGeom>
            <a:avLst/>
            <a:gdLst>
              <a:gd name="T0" fmla="*/ 2147483647 w 161"/>
              <a:gd name="T1" fmla="*/ 2147483647 h 943"/>
              <a:gd name="T2" fmla="*/ 2147483647 w 161"/>
              <a:gd name="T3" fmla="*/ 2147483647 h 943"/>
              <a:gd name="T4" fmla="*/ 2147483647 w 161"/>
              <a:gd name="T5" fmla="*/ 2147483647 h 943"/>
              <a:gd name="T6" fmla="*/ 2147483647 w 161"/>
              <a:gd name="T7" fmla="*/ 2147483647 h 943"/>
              <a:gd name="T8" fmla="*/ 2147483647 w 161"/>
              <a:gd name="T9" fmla="*/ 2147483647 h 9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"/>
              <a:gd name="T16" fmla="*/ 0 h 943"/>
              <a:gd name="T17" fmla="*/ 161 w 161"/>
              <a:gd name="T18" fmla="*/ 943 h 9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" h="943">
                <a:moveTo>
                  <a:pt x="20" y="118"/>
                </a:moveTo>
                <a:cubicBezTo>
                  <a:pt x="0" y="235"/>
                  <a:pt x="1" y="704"/>
                  <a:pt x="20" y="822"/>
                </a:cubicBezTo>
                <a:cubicBezTo>
                  <a:pt x="39" y="940"/>
                  <a:pt x="117" y="943"/>
                  <a:pt x="137" y="826"/>
                </a:cubicBezTo>
                <a:cubicBezTo>
                  <a:pt x="157" y="709"/>
                  <a:pt x="161" y="236"/>
                  <a:pt x="142" y="118"/>
                </a:cubicBezTo>
                <a:cubicBezTo>
                  <a:pt x="123" y="0"/>
                  <a:pt x="36" y="1"/>
                  <a:pt x="20" y="1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Text Box 89"/>
          <p:cNvSpPr txBox="1">
            <a:spLocks noChangeArrowheads="1"/>
          </p:cNvSpPr>
          <p:nvPr/>
        </p:nvSpPr>
        <p:spPr bwMode="auto">
          <a:xfrm>
            <a:off x="5622925" y="5314950"/>
            <a:ext cx="538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/>
              <a:t>NT2</a:t>
            </a:r>
            <a:endParaRPr lang="en-US" sz="1000" baseline="-25000"/>
          </a:p>
        </p:txBody>
      </p:sp>
      <p:sp>
        <p:nvSpPr>
          <p:cNvPr id="6227" name="Text Box 90"/>
          <p:cNvSpPr txBox="1">
            <a:spLocks noChangeArrowheads="1"/>
          </p:cNvSpPr>
          <p:nvPr/>
        </p:nvSpPr>
        <p:spPr bwMode="auto">
          <a:xfrm>
            <a:off x="7621588" y="3854450"/>
            <a:ext cx="768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cytosol</a:t>
            </a:r>
          </a:p>
        </p:txBody>
      </p:sp>
      <p:sp>
        <p:nvSpPr>
          <p:cNvPr id="6228" name="Arc 91"/>
          <p:cNvSpPr>
            <a:spLocks/>
          </p:cNvSpPr>
          <p:nvPr/>
        </p:nvSpPr>
        <p:spPr bwMode="auto">
          <a:xfrm rot="10800000">
            <a:off x="5457825" y="5030788"/>
            <a:ext cx="857250" cy="327025"/>
          </a:xfrm>
          <a:custGeom>
            <a:avLst/>
            <a:gdLst>
              <a:gd name="T0" fmla="*/ 0 w 33107"/>
              <a:gd name="T1" fmla="*/ 2147483647 h 21600"/>
              <a:gd name="T2" fmla="*/ 2147483647 w 33107"/>
              <a:gd name="T3" fmla="*/ 2147483647 h 21600"/>
              <a:gd name="T4" fmla="*/ 2147483647 w 33107"/>
              <a:gd name="T5" fmla="*/ 2147483647 h 21600"/>
              <a:gd name="T6" fmla="*/ 0 60000 65536"/>
              <a:gd name="T7" fmla="*/ 0 60000 65536"/>
              <a:gd name="T8" fmla="*/ 0 60000 65536"/>
              <a:gd name="T9" fmla="*/ 0 w 33107"/>
              <a:gd name="T10" fmla="*/ 0 h 21600"/>
              <a:gd name="T11" fmla="*/ 33107 w 331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07" h="21600" fill="none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</a:path>
              <a:path w="33107" h="21600" stroke="0" extrusionOk="0">
                <a:moveTo>
                  <a:pt x="0" y="8179"/>
                </a:moveTo>
                <a:cubicBezTo>
                  <a:pt x="4097" y="3012"/>
                  <a:pt x="10330" y="-1"/>
                  <a:pt x="16925" y="0"/>
                </a:cubicBezTo>
                <a:cubicBezTo>
                  <a:pt x="23114" y="0"/>
                  <a:pt x="29007" y="2655"/>
                  <a:pt x="33107" y="7292"/>
                </a:cubicBezTo>
                <a:lnTo>
                  <a:pt x="16925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29" name="Arc 93"/>
          <p:cNvSpPr>
            <a:spLocks/>
          </p:cNvSpPr>
          <p:nvPr/>
        </p:nvSpPr>
        <p:spPr bwMode="auto">
          <a:xfrm rot="1529854">
            <a:off x="3700463" y="3529013"/>
            <a:ext cx="339725" cy="606425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0" name="Text Box 105"/>
          <p:cNvSpPr txBox="1">
            <a:spLocks noChangeArrowheads="1"/>
          </p:cNvSpPr>
          <p:nvPr/>
        </p:nvSpPr>
        <p:spPr bwMode="auto">
          <a:xfrm>
            <a:off x="4540250" y="1617663"/>
            <a:ext cx="1112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nucleus</a:t>
            </a:r>
          </a:p>
        </p:txBody>
      </p:sp>
      <p:sp>
        <p:nvSpPr>
          <p:cNvPr id="6231" name="Text Box 112"/>
          <p:cNvSpPr txBox="1">
            <a:spLocks noChangeArrowheads="1"/>
          </p:cNvSpPr>
          <p:nvPr/>
        </p:nvSpPr>
        <p:spPr bwMode="auto">
          <a:xfrm>
            <a:off x="1482725" y="418306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dUDP</a:t>
            </a:r>
          </a:p>
        </p:txBody>
      </p:sp>
      <p:sp>
        <p:nvSpPr>
          <p:cNvPr id="6232" name="Text Box 113"/>
          <p:cNvSpPr txBox="1">
            <a:spLocks noChangeArrowheads="1"/>
          </p:cNvSpPr>
          <p:nvPr/>
        </p:nvSpPr>
        <p:spPr bwMode="auto">
          <a:xfrm>
            <a:off x="1628775" y="46339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dUTP</a:t>
            </a:r>
          </a:p>
        </p:txBody>
      </p:sp>
      <p:sp>
        <p:nvSpPr>
          <p:cNvPr id="6233" name="Line 120"/>
          <p:cNvSpPr>
            <a:spLocks noChangeShapeType="1"/>
          </p:cNvSpPr>
          <p:nvPr/>
        </p:nvSpPr>
        <p:spPr bwMode="auto">
          <a:xfrm>
            <a:off x="1830388" y="4432300"/>
            <a:ext cx="38100" cy="207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121"/>
          <p:cNvSpPr>
            <a:spLocks noChangeShapeType="1"/>
          </p:cNvSpPr>
          <p:nvPr/>
        </p:nvSpPr>
        <p:spPr bwMode="auto">
          <a:xfrm flipV="1">
            <a:off x="2022475" y="4441825"/>
            <a:ext cx="219075" cy="211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35" name="Arc 123"/>
          <p:cNvSpPr>
            <a:spLocks/>
          </p:cNvSpPr>
          <p:nvPr/>
        </p:nvSpPr>
        <p:spPr bwMode="auto">
          <a:xfrm rot="-2625542">
            <a:off x="555625" y="1517650"/>
            <a:ext cx="2932113" cy="1584325"/>
          </a:xfrm>
          <a:custGeom>
            <a:avLst/>
            <a:gdLst>
              <a:gd name="T0" fmla="*/ 0 w 42881"/>
              <a:gd name="T1" fmla="*/ 2147483647 h 23225"/>
              <a:gd name="T2" fmla="*/ 2147483647 w 42881"/>
              <a:gd name="T3" fmla="*/ 2147483647 h 23225"/>
              <a:gd name="T4" fmla="*/ 2147483647 w 42881"/>
              <a:gd name="T5" fmla="*/ 2147483647 h 23225"/>
              <a:gd name="T6" fmla="*/ 0 60000 65536"/>
              <a:gd name="T7" fmla="*/ 0 60000 65536"/>
              <a:gd name="T8" fmla="*/ 0 60000 65536"/>
              <a:gd name="T9" fmla="*/ 0 w 42881"/>
              <a:gd name="T10" fmla="*/ 0 h 23225"/>
              <a:gd name="T11" fmla="*/ 42881 w 42881"/>
              <a:gd name="T12" fmla="*/ 23225 h 232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881" h="23225" fill="none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</a:path>
              <a:path w="42881" h="23225" stroke="0" extrusionOk="0">
                <a:moveTo>
                  <a:pt x="-1" y="17902"/>
                </a:moveTo>
                <a:cubicBezTo>
                  <a:pt x="1797" y="7554"/>
                  <a:pt x="10778" y="-1"/>
                  <a:pt x="21281" y="0"/>
                </a:cubicBezTo>
                <a:cubicBezTo>
                  <a:pt x="33210" y="0"/>
                  <a:pt x="42881" y="9670"/>
                  <a:pt x="42881" y="21600"/>
                </a:cubicBezTo>
                <a:cubicBezTo>
                  <a:pt x="42881" y="22142"/>
                  <a:pt x="42860" y="22684"/>
                  <a:pt x="42819" y="23224"/>
                </a:cubicBezTo>
                <a:lnTo>
                  <a:pt x="21281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36" name="Freeform 130"/>
          <p:cNvSpPr>
            <a:spLocks/>
          </p:cNvSpPr>
          <p:nvPr/>
        </p:nvSpPr>
        <p:spPr bwMode="auto">
          <a:xfrm rot="7323123">
            <a:off x="2243137" y="4305301"/>
            <a:ext cx="157163" cy="804862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Text Box 131"/>
          <p:cNvSpPr txBox="1">
            <a:spLocks noChangeArrowheads="1"/>
          </p:cNvSpPr>
          <p:nvPr/>
        </p:nvSpPr>
        <p:spPr bwMode="auto">
          <a:xfrm rot="1657326">
            <a:off x="2024063" y="4641850"/>
            <a:ext cx="758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i="1"/>
              <a:t>dUTPase</a:t>
            </a:r>
            <a:endParaRPr lang="en-US" sz="800" baseline="-25000"/>
          </a:p>
        </p:txBody>
      </p:sp>
      <p:sp>
        <p:nvSpPr>
          <p:cNvPr id="6238" name="Freeform 132"/>
          <p:cNvSpPr>
            <a:spLocks/>
          </p:cNvSpPr>
          <p:nvPr/>
        </p:nvSpPr>
        <p:spPr bwMode="auto">
          <a:xfrm rot="7323123">
            <a:off x="2774950" y="3900488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Freeform 134"/>
          <p:cNvSpPr>
            <a:spLocks/>
          </p:cNvSpPr>
          <p:nvPr/>
        </p:nvSpPr>
        <p:spPr bwMode="auto">
          <a:xfrm rot="5400000">
            <a:off x="2736850" y="3397250"/>
            <a:ext cx="180975" cy="4540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Text Box 54"/>
          <p:cNvSpPr txBox="1">
            <a:spLocks noChangeArrowheads="1"/>
          </p:cNvSpPr>
          <p:nvPr/>
        </p:nvSpPr>
        <p:spPr bwMode="auto">
          <a:xfrm>
            <a:off x="3152775" y="4710113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</a:t>
            </a:r>
          </a:p>
        </p:txBody>
      </p:sp>
      <p:sp>
        <p:nvSpPr>
          <p:cNvPr id="6241" name="Right Brace 296"/>
          <p:cNvSpPr>
            <a:spLocks/>
          </p:cNvSpPr>
          <p:nvPr/>
        </p:nvSpPr>
        <p:spPr bwMode="auto">
          <a:xfrm rot="-8720897">
            <a:off x="3613150" y="4064000"/>
            <a:ext cx="188913" cy="1320800"/>
          </a:xfrm>
          <a:prstGeom prst="rightBrace">
            <a:avLst>
              <a:gd name="adj1" fmla="val 8286"/>
              <a:gd name="adj2" fmla="val 31514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2" name="Right Brace 297"/>
          <p:cNvSpPr>
            <a:spLocks/>
          </p:cNvSpPr>
          <p:nvPr/>
        </p:nvSpPr>
        <p:spPr bwMode="auto">
          <a:xfrm rot="2930621">
            <a:off x="3178176" y="4430712"/>
            <a:ext cx="201612" cy="538163"/>
          </a:xfrm>
          <a:prstGeom prst="rightBrace">
            <a:avLst>
              <a:gd name="adj1" fmla="val 8354"/>
              <a:gd name="adj2" fmla="val 50755"/>
            </a:avLst>
          </a:prstGeom>
          <a:noFill/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243" name="Line 56"/>
          <p:cNvSpPr>
            <a:spLocks noChangeShapeType="1"/>
          </p:cNvSpPr>
          <p:nvPr/>
        </p:nvSpPr>
        <p:spPr bwMode="auto">
          <a:xfrm flipV="1">
            <a:off x="2151063" y="4945063"/>
            <a:ext cx="1063625" cy="6746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4" name="Text Box 54"/>
          <p:cNvSpPr txBox="1">
            <a:spLocks noChangeArrowheads="1"/>
          </p:cNvSpPr>
          <p:nvPr/>
        </p:nvSpPr>
        <p:spPr bwMode="auto">
          <a:xfrm>
            <a:off x="1760538" y="5583238"/>
            <a:ext cx="609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dN</a:t>
            </a:r>
          </a:p>
        </p:txBody>
      </p:sp>
      <p:sp>
        <p:nvSpPr>
          <p:cNvPr id="6245" name="Arc 93"/>
          <p:cNvSpPr>
            <a:spLocks/>
          </p:cNvSpPr>
          <p:nvPr/>
        </p:nvSpPr>
        <p:spPr bwMode="auto">
          <a:xfrm rot="-4612839">
            <a:off x="2843212" y="1312863"/>
            <a:ext cx="339725" cy="1028700"/>
          </a:xfrm>
          <a:custGeom>
            <a:avLst/>
            <a:gdLst>
              <a:gd name="T0" fmla="*/ 0 w 21600"/>
              <a:gd name="T1" fmla="*/ 0 h 37755"/>
              <a:gd name="T2" fmla="*/ 2147483647 w 21600"/>
              <a:gd name="T3" fmla="*/ 2147483647 h 37755"/>
              <a:gd name="T4" fmla="*/ 0 w 21600"/>
              <a:gd name="T5" fmla="*/ 2147483647 h 37755"/>
              <a:gd name="T6" fmla="*/ 0 60000 65536"/>
              <a:gd name="T7" fmla="*/ 0 60000 65536"/>
              <a:gd name="T8" fmla="*/ 0 60000 65536"/>
              <a:gd name="T9" fmla="*/ 0 w 21600"/>
              <a:gd name="T10" fmla="*/ 0 h 37755"/>
              <a:gd name="T11" fmla="*/ 21600 w 21600"/>
              <a:gd name="T12" fmla="*/ 37755 h 377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5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</a:path>
              <a:path w="21600" h="3775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775"/>
                  <a:pt x="18956" y="33655"/>
                  <a:pt x="14337" y="3775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6" name="Straight Arrow Connector 301"/>
          <p:cNvCxnSpPr>
            <a:cxnSpLocks noChangeShapeType="1"/>
          </p:cNvCxnSpPr>
          <p:nvPr/>
        </p:nvCxnSpPr>
        <p:spPr bwMode="auto">
          <a:xfrm rot="10800000" flipV="1">
            <a:off x="2995613" y="3516313"/>
            <a:ext cx="419100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6247" name="Freeform 302"/>
          <p:cNvSpPr>
            <a:spLocks noChangeArrowheads="1"/>
          </p:cNvSpPr>
          <p:nvPr/>
        </p:nvSpPr>
        <p:spPr bwMode="auto">
          <a:xfrm rot="946001">
            <a:off x="3171825" y="2984500"/>
            <a:ext cx="325438" cy="644525"/>
          </a:xfrm>
          <a:custGeom>
            <a:avLst/>
            <a:gdLst>
              <a:gd name="T0" fmla="*/ 45809 w 331787"/>
              <a:gd name="T1" fmla="*/ 0 h 523875"/>
              <a:gd name="T2" fmla="*/ 61740 w 331787"/>
              <a:gd name="T3" fmla="*/ 2147483647 h 523875"/>
              <a:gd name="T4" fmla="*/ 0 w 331787"/>
              <a:gd name="T5" fmla="*/ 2147483647 h 523875"/>
              <a:gd name="T6" fmla="*/ 0 60000 65536"/>
              <a:gd name="T7" fmla="*/ 0 60000 65536"/>
              <a:gd name="T8" fmla="*/ 0 60000 65536"/>
              <a:gd name="T9" fmla="*/ 0 w 331787"/>
              <a:gd name="T10" fmla="*/ 0 h 523875"/>
              <a:gd name="T11" fmla="*/ 331787 w 331787"/>
              <a:gd name="T12" fmla="*/ 523875 h 5238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787" h="523875">
                <a:moveTo>
                  <a:pt x="219075" y="0"/>
                </a:moveTo>
                <a:cubicBezTo>
                  <a:pt x="275431" y="94456"/>
                  <a:pt x="331787" y="188913"/>
                  <a:pt x="295275" y="276225"/>
                </a:cubicBezTo>
                <a:cubicBezTo>
                  <a:pt x="258763" y="363537"/>
                  <a:pt x="53975" y="476250"/>
                  <a:pt x="0" y="523875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8" name="Freeform 303"/>
          <p:cNvSpPr>
            <a:spLocks noChangeArrowheads="1"/>
          </p:cNvSpPr>
          <p:nvPr/>
        </p:nvSpPr>
        <p:spPr bwMode="auto">
          <a:xfrm rot="8512236">
            <a:off x="2541588" y="1700213"/>
            <a:ext cx="712787" cy="893762"/>
          </a:xfrm>
          <a:custGeom>
            <a:avLst/>
            <a:gdLst>
              <a:gd name="T0" fmla="*/ 0 w 726579"/>
              <a:gd name="T1" fmla="*/ 0 h 726081"/>
              <a:gd name="T2" fmla="*/ 134633 w 726579"/>
              <a:gd name="T3" fmla="*/ 2147483647 h 726081"/>
              <a:gd name="T4" fmla="*/ 115310 w 726579"/>
              <a:gd name="T5" fmla="*/ 2147483647 h 726081"/>
              <a:gd name="T6" fmla="*/ 0 60000 65536"/>
              <a:gd name="T7" fmla="*/ 0 60000 65536"/>
              <a:gd name="T8" fmla="*/ 0 60000 65536"/>
              <a:gd name="T9" fmla="*/ 0 w 726579"/>
              <a:gd name="T10" fmla="*/ 0 h 726081"/>
              <a:gd name="T11" fmla="*/ 726579 w 726579"/>
              <a:gd name="T12" fmla="*/ 726081 h 7260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579" h="726081">
                <a:moveTo>
                  <a:pt x="0" y="0"/>
                </a:moveTo>
                <a:cubicBezTo>
                  <a:pt x="56356" y="94456"/>
                  <a:pt x="545061" y="288838"/>
                  <a:pt x="635820" y="409851"/>
                </a:cubicBezTo>
                <a:cubicBezTo>
                  <a:pt x="726579" y="530865"/>
                  <a:pt x="598527" y="678456"/>
                  <a:pt x="544552" y="726081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49" name="Freeform 304"/>
          <p:cNvSpPr>
            <a:spLocks noChangeArrowheads="1"/>
          </p:cNvSpPr>
          <p:nvPr/>
        </p:nvSpPr>
        <p:spPr bwMode="auto">
          <a:xfrm rot="8512236">
            <a:off x="2463800" y="2311400"/>
            <a:ext cx="617538" cy="1455738"/>
          </a:xfrm>
          <a:custGeom>
            <a:avLst/>
            <a:gdLst>
              <a:gd name="T0" fmla="*/ 0 w 628724"/>
              <a:gd name="T1" fmla="*/ 0 h 1182538"/>
              <a:gd name="T2" fmla="*/ 142998 w 628724"/>
              <a:gd name="T3" fmla="*/ 2147483647 h 1182538"/>
              <a:gd name="T4" fmla="*/ 22145 w 628724"/>
              <a:gd name="T5" fmla="*/ 2147483647 h 1182538"/>
              <a:gd name="T6" fmla="*/ 0 60000 65536"/>
              <a:gd name="T7" fmla="*/ 0 60000 65536"/>
              <a:gd name="T8" fmla="*/ 0 60000 65536"/>
              <a:gd name="T9" fmla="*/ 0 w 628724"/>
              <a:gd name="T10" fmla="*/ 0 h 1182538"/>
              <a:gd name="T11" fmla="*/ 628724 w 628724"/>
              <a:gd name="T12" fmla="*/ 1182538 h 1182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724" h="1182538">
                <a:moveTo>
                  <a:pt x="0" y="0"/>
                </a:moveTo>
                <a:cubicBezTo>
                  <a:pt x="56356" y="94456"/>
                  <a:pt x="597088" y="198430"/>
                  <a:pt x="612906" y="395520"/>
                </a:cubicBezTo>
                <a:cubicBezTo>
                  <a:pt x="628724" y="592610"/>
                  <a:pt x="148884" y="1134913"/>
                  <a:pt x="94909" y="1182538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0" name="Freeform 305"/>
          <p:cNvSpPr>
            <a:spLocks noChangeArrowheads="1"/>
          </p:cNvSpPr>
          <p:nvPr/>
        </p:nvSpPr>
        <p:spPr bwMode="auto">
          <a:xfrm rot="8512236">
            <a:off x="2125663" y="1865313"/>
            <a:ext cx="1352550" cy="795337"/>
          </a:xfrm>
          <a:custGeom>
            <a:avLst/>
            <a:gdLst>
              <a:gd name="T0" fmla="*/ 0 w 1306948"/>
              <a:gd name="T1" fmla="*/ 2147483647 h 645976"/>
              <a:gd name="T2" fmla="*/ 8401024 w 1306948"/>
              <a:gd name="T3" fmla="*/ 2147483647 h 645976"/>
              <a:gd name="T4" fmla="*/ 16146159 w 1306948"/>
              <a:gd name="T5" fmla="*/ 2147483647 h 645976"/>
              <a:gd name="T6" fmla="*/ 20145820 w 1306948"/>
              <a:gd name="T7" fmla="*/ 2147483647 h 645976"/>
              <a:gd name="T8" fmla="*/ 0 60000 65536"/>
              <a:gd name="T9" fmla="*/ 0 60000 65536"/>
              <a:gd name="T10" fmla="*/ 0 60000 65536"/>
              <a:gd name="T11" fmla="*/ 0 60000 65536"/>
              <a:gd name="T12" fmla="*/ 0 w 1306948"/>
              <a:gd name="T13" fmla="*/ 0 h 645976"/>
              <a:gd name="T14" fmla="*/ 1306948 w 1306948"/>
              <a:gd name="T15" fmla="*/ 645976 h 645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6948" h="645976">
                <a:moveTo>
                  <a:pt x="0" y="216133"/>
                </a:moveTo>
                <a:cubicBezTo>
                  <a:pt x="80008" y="259969"/>
                  <a:pt x="355132" y="488704"/>
                  <a:pt x="522500" y="546487"/>
                </a:cubicBezTo>
                <a:cubicBezTo>
                  <a:pt x="689868" y="604270"/>
                  <a:pt x="882464" y="645976"/>
                  <a:pt x="1004209" y="562832"/>
                </a:cubicBezTo>
                <a:cubicBezTo>
                  <a:pt x="1125955" y="479688"/>
                  <a:pt x="1306948" y="0"/>
                  <a:pt x="1252973" y="47625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1" name="Freeform 132"/>
          <p:cNvSpPr>
            <a:spLocks/>
          </p:cNvSpPr>
          <p:nvPr/>
        </p:nvSpPr>
        <p:spPr bwMode="auto">
          <a:xfrm rot="4257161">
            <a:off x="3005932" y="2304256"/>
            <a:ext cx="207962" cy="390525"/>
          </a:xfrm>
          <a:custGeom>
            <a:avLst/>
            <a:gdLst>
              <a:gd name="T0" fmla="*/ 2147483647 w 145"/>
              <a:gd name="T1" fmla="*/ 2147483647 h 2212"/>
              <a:gd name="T2" fmla="*/ 2147483647 w 145"/>
              <a:gd name="T3" fmla="*/ 2147483647 h 2212"/>
              <a:gd name="T4" fmla="*/ 2147483647 w 145"/>
              <a:gd name="T5" fmla="*/ 2147483647 h 2212"/>
              <a:gd name="T6" fmla="*/ 2147483647 w 145"/>
              <a:gd name="T7" fmla="*/ 2147483647 h 2212"/>
              <a:gd name="T8" fmla="*/ 2147483647 w 145"/>
              <a:gd name="T9" fmla="*/ 2147483647 h 22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2212"/>
              <a:gd name="T17" fmla="*/ 145 w 145"/>
              <a:gd name="T18" fmla="*/ 2212 h 22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2212">
                <a:moveTo>
                  <a:pt x="12" y="274"/>
                </a:moveTo>
                <a:cubicBezTo>
                  <a:pt x="0" y="548"/>
                  <a:pt x="21" y="1651"/>
                  <a:pt x="41" y="1928"/>
                </a:cubicBezTo>
                <a:cubicBezTo>
                  <a:pt x="56" y="2204"/>
                  <a:pt x="121" y="2212"/>
                  <a:pt x="133" y="1938"/>
                </a:cubicBezTo>
                <a:cubicBezTo>
                  <a:pt x="145" y="1664"/>
                  <a:pt x="134" y="558"/>
                  <a:pt x="114" y="281"/>
                </a:cubicBezTo>
                <a:cubicBezTo>
                  <a:pt x="94" y="4"/>
                  <a:pt x="24" y="0"/>
                  <a:pt x="12" y="27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2" name="Group 160"/>
          <p:cNvGrpSpPr>
            <a:grpSpLocks/>
          </p:cNvGrpSpPr>
          <p:nvPr/>
        </p:nvGrpSpPr>
        <p:grpSpPr bwMode="auto">
          <a:xfrm>
            <a:off x="2862263" y="3001963"/>
            <a:ext cx="514350" cy="322262"/>
            <a:chOff x="2862263" y="2925763"/>
            <a:chExt cx="514350" cy="322262"/>
          </a:xfrm>
        </p:grpSpPr>
        <p:sp>
          <p:nvSpPr>
            <p:cNvPr id="6268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dCK</a:t>
              </a:r>
              <a:endParaRPr lang="en-US" sz="1000" baseline="-25000"/>
            </a:p>
          </p:txBody>
        </p:sp>
        <p:sp>
          <p:nvSpPr>
            <p:cNvPr id="6270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53" name="Freeform 311"/>
          <p:cNvSpPr>
            <a:spLocks noChangeArrowheads="1"/>
          </p:cNvSpPr>
          <p:nvPr/>
        </p:nvSpPr>
        <p:spPr bwMode="auto">
          <a:xfrm rot="8512236">
            <a:off x="1352550" y="2112963"/>
            <a:ext cx="2330450" cy="1230312"/>
          </a:xfrm>
          <a:custGeom>
            <a:avLst/>
            <a:gdLst>
              <a:gd name="T0" fmla="*/ 0 w 2253658"/>
              <a:gd name="T1" fmla="*/ 2147483647 h 998768"/>
              <a:gd name="T2" fmla="*/ 7886297 w 2253658"/>
              <a:gd name="T3" fmla="*/ 2147483647 h 998768"/>
              <a:gd name="T4" fmla="*/ 15156823 w 2253658"/>
              <a:gd name="T5" fmla="*/ 2147483647 h 998768"/>
              <a:gd name="T6" fmla="*/ 30220860 w 2253658"/>
              <a:gd name="T7" fmla="*/ 2147483647 h 998768"/>
              <a:gd name="T8" fmla="*/ 34014803 w 2253658"/>
              <a:gd name="T9" fmla="*/ 0 h 9987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3658"/>
              <a:gd name="T16" fmla="*/ 0 h 998768"/>
              <a:gd name="T17" fmla="*/ 2253658 w 2253658"/>
              <a:gd name="T18" fmla="*/ 998768 h 9987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3658" h="998768">
                <a:moveTo>
                  <a:pt x="0" y="585356"/>
                </a:moveTo>
                <a:cubicBezTo>
                  <a:pt x="80008" y="629192"/>
                  <a:pt x="355132" y="857927"/>
                  <a:pt x="522500" y="915710"/>
                </a:cubicBezTo>
                <a:cubicBezTo>
                  <a:pt x="689868" y="973493"/>
                  <a:pt x="757578" y="998768"/>
                  <a:pt x="1004209" y="932055"/>
                </a:cubicBezTo>
                <a:cubicBezTo>
                  <a:pt x="1250840" y="865342"/>
                  <a:pt x="1794047" y="670777"/>
                  <a:pt x="2002288" y="515434"/>
                </a:cubicBezTo>
                <a:cubicBezTo>
                  <a:pt x="2210530" y="360092"/>
                  <a:pt x="2174098" y="62908"/>
                  <a:pt x="2253658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54" name="Freeform 312"/>
          <p:cNvSpPr>
            <a:spLocks noChangeArrowheads="1"/>
          </p:cNvSpPr>
          <p:nvPr/>
        </p:nvSpPr>
        <p:spPr bwMode="auto">
          <a:xfrm rot="8512236">
            <a:off x="2441575" y="1889125"/>
            <a:ext cx="968375" cy="390525"/>
          </a:xfrm>
          <a:custGeom>
            <a:avLst/>
            <a:gdLst>
              <a:gd name="T0" fmla="*/ 0 w 935795"/>
              <a:gd name="T1" fmla="*/ 0 h 318446"/>
              <a:gd name="T2" fmla="*/ 7778065 w 935795"/>
              <a:gd name="T3" fmla="*/ 2147483647 h 318446"/>
              <a:gd name="T4" fmla="*/ 14957453 w 935795"/>
              <a:gd name="T5" fmla="*/ 2147483647 h 318446"/>
              <a:gd name="T6" fmla="*/ 0 60000 65536"/>
              <a:gd name="T7" fmla="*/ 0 60000 65536"/>
              <a:gd name="T8" fmla="*/ 0 60000 65536"/>
              <a:gd name="T9" fmla="*/ 0 w 935795"/>
              <a:gd name="T10" fmla="*/ 0 h 318446"/>
              <a:gd name="T11" fmla="*/ 935795 w 935795"/>
              <a:gd name="T12" fmla="*/ 318446 h 318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5795" h="318446">
                <a:moveTo>
                  <a:pt x="0" y="0"/>
                </a:moveTo>
                <a:cubicBezTo>
                  <a:pt x="80008" y="43836"/>
                  <a:pt x="330659" y="208285"/>
                  <a:pt x="486625" y="246934"/>
                </a:cubicBezTo>
                <a:cubicBezTo>
                  <a:pt x="642591" y="285583"/>
                  <a:pt x="776139" y="318446"/>
                  <a:pt x="935795" y="231896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6255" name="Straight Arrow Connector 313"/>
          <p:cNvCxnSpPr>
            <a:cxnSpLocks noChangeShapeType="1"/>
          </p:cNvCxnSpPr>
          <p:nvPr/>
        </p:nvCxnSpPr>
        <p:spPr bwMode="auto">
          <a:xfrm>
            <a:off x="5791200" y="1524000"/>
            <a:ext cx="300038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6" name="Straight Arrow Connector 314"/>
          <p:cNvCxnSpPr>
            <a:cxnSpLocks noChangeShapeType="1"/>
          </p:cNvCxnSpPr>
          <p:nvPr/>
        </p:nvCxnSpPr>
        <p:spPr bwMode="auto">
          <a:xfrm>
            <a:off x="5791200" y="1717675"/>
            <a:ext cx="3016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257" name="Straight Arrow Connector 315"/>
          <p:cNvCxnSpPr>
            <a:cxnSpLocks noChangeShapeType="1"/>
          </p:cNvCxnSpPr>
          <p:nvPr/>
        </p:nvCxnSpPr>
        <p:spPr bwMode="auto">
          <a:xfrm>
            <a:off x="5791200" y="1903413"/>
            <a:ext cx="3016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6258" name="Text Box 108"/>
          <p:cNvSpPr txBox="1">
            <a:spLocks noChangeArrowheads="1"/>
          </p:cNvSpPr>
          <p:nvPr/>
        </p:nvSpPr>
        <p:spPr bwMode="auto">
          <a:xfrm>
            <a:off x="6089650" y="1365250"/>
            <a:ext cx="12255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i="1"/>
              <a:t>flux   activation </a:t>
            </a:r>
          </a:p>
          <a:p>
            <a:r>
              <a:rPr lang="en-US" sz="1300" i="1"/>
              <a:t> inhibition</a:t>
            </a:r>
            <a:endParaRPr lang="en-US" sz="1300" i="1" baseline="30000"/>
          </a:p>
        </p:txBody>
      </p:sp>
      <p:sp>
        <p:nvSpPr>
          <p:cNvPr id="6259" name="Freeform 132"/>
          <p:cNvSpPr>
            <a:spLocks/>
          </p:cNvSpPr>
          <p:nvPr/>
        </p:nvSpPr>
        <p:spPr bwMode="auto">
          <a:xfrm rot="6005132">
            <a:off x="2271713" y="-579438"/>
            <a:ext cx="5111750" cy="8245475"/>
          </a:xfrm>
          <a:custGeom>
            <a:avLst/>
            <a:gdLst>
              <a:gd name="T0" fmla="*/ 2147483647 w 194"/>
              <a:gd name="T1" fmla="*/ 2147483647 h 3177"/>
              <a:gd name="T2" fmla="*/ 2147483647 w 194"/>
              <a:gd name="T3" fmla="*/ 2147483647 h 3177"/>
              <a:gd name="T4" fmla="*/ 2147483647 w 194"/>
              <a:gd name="T5" fmla="*/ 2147483647 h 3177"/>
              <a:gd name="T6" fmla="*/ 2147483647 w 194"/>
              <a:gd name="T7" fmla="*/ 2147483647 h 3177"/>
              <a:gd name="T8" fmla="*/ 2147483647 w 194"/>
              <a:gd name="T9" fmla="*/ 2147483647 h 3177"/>
              <a:gd name="T10" fmla="*/ 2147483647 w 194"/>
              <a:gd name="T11" fmla="*/ 2147483647 h 3177"/>
              <a:gd name="T12" fmla="*/ 2147483647 w 194"/>
              <a:gd name="T13" fmla="*/ 2147483647 h 31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4"/>
              <a:gd name="T22" fmla="*/ 0 h 3177"/>
              <a:gd name="T23" fmla="*/ 194 w 194"/>
              <a:gd name="T24" fmla="*/ 3177 h 31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4" h="3177">
                <a:moveTo>
                  <a:pt x="5" y="1030"/>
                </a:moveTo>
                <a:cubicBezTo>
                  <a:pt x="0" y="1404"/>
                  <a:pt x="13" y="1607"/>
                  <a:pt x="19" y="1923"/>
                </a:cubicBezTo>
                <a:cubicBezTo>
                  <a:pt x="25" y="2239"/>
                  <a:pt x="22" y="2780"/>
                  <a:pt x="42" y="2928"/>
                </a:cubicBezTo>
                <a:cubicBezTo>
                  <a:pt x="63" y="3076"/>
                  <a:pt x="74" y="3177"/>
                  <a:pt x="97" y="3129"/>
                </a:cubicBezTo>
                <a:cubicBezTo>
                  <a:pt x="121" y="3081"/>
                  <a:pt x="161" y="3025"/>
                  <a:pt x="187" y="2631"/>
                </a:cubicBezTo>
                <a:cubicBezTo>
                  <a:pt x="194" y="2123"/>
                  <a:pt x="183" y="464"/>
                  <a:pt x="139" y="78"/>
                </a:cubicBezTo>
                <a:cubicBezTo>
                  <a:pt x="106" y="0"/>
                  <a:pt x="21" y="555"/>
                  <a:pt x="5" y="103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60" name="Text Box 6"/>
          <p:cNvSpPr txBox="1">
            <a:spLocks noChangeArrowheads="1"/>
          </p:cNvSpPr>
          <p:nvPr/>
        </p:nvSpPr>
        <p:spPr bwMode="auto">
          <a:xfrm>
            <a:off x="1181100" y="31242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ATP</a:t>
            </a:r>
          </a:p>
          <a:p>
            <a:r>
              <a:rPr lang="en-US" sz="1200"/>
              <a:t>or</a:t>
            </a:r>
          </a:p>
          <a:p>
            <a:r>
              <a:rPr lang="en-US" sz="1200"/>
              <a:t>dATP</a:t>
            </a:r>
          </a:p>
        </p:txBody>
      </p:sp>
      <p:sp>
        <p:nvSpPr>
          <p:cNvPr id="6261" name="Freeform 302"/>
          <p:cNvSpPr>
            <a:spLocks noChangeArrowheads="1"/>
          </p:cNvSpPr>
          <p:nvPr/>
        </p:nvSpPr>
        <p:spPr bwMode="auto">
          <a:xfrm rot="-4051285">
            <a:off x="1619250" y="3271838"/>
            <a:ext cx="369887" cy="642938"/>
          </a:xfrm>
          <a:custGeom>
            <a:avLst/>
            <a:gdLst>
              <a:gd name="T0" fmla="*/ 61815 w 377592"/>
              <a:gd name="T1" fmla="*/ 0 h 638709"/>
              <a:gd name="T2" fmla="*/ 56819 w 377592"/>
              <a:gd name="T3" fmla="*/ 662177 h 638709"/>
              <a:gd name="T4" fmla="*/ 0 w 377592"/>
              <a:gd name="T5" fmla="*/ 1081520 h 638709"/>
              <a:gd name="T6" fmla="*/ 0 60000 65536"/>
              <a:gd name="T7" fmla="*/ 0 60000 65536"/>
              <a:gd name="T8" fmla="*/ 0 60000 65536"/>
              <a:gd name="T9" fmla="*/ 0 w 377592"/>
              <a:gd name="T10" fmla="*/ 0 h 638709"/>
              <a:gd name="T11" fmla="*/ 377592 w 377592"/>
              <a:gd name="T12" fmla="*/ 638709 h 6387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92" h="638709">
                <a:moveTo>
                  <a:pt x="321236" y="0"/>
                </a:moveTo>
                <a:cubicBezTo>
                  <a:pt x="377592" y="94456"/>
                  <a:pt x="348814" y="284608"/>
                  <a:pt x="295275" y="391059"/>
                </a:cubicBezTo>
                <a:cubicBezTo>
                  <a:pt x="241736" y="497511"/>
                  <a:pt x="53975" y="591084"/>
                  <a:pt x="0" y="6387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262" name="Freeform 302"/>
          <p:cNvSpPr>
            <a:spLocks noChangeArrowheads="1"/>
          </p:cNvSpPr>
          <p:nvPr/>
        </p:nvSpPr>
        <p:spPr bwMode="auto">
          <a:xfrm rot="-4051285">
            <a:off x="1690688" y="2741612"/>
            <a:ext cx="719138" cy="754063"/>
          </a:xfrm>
          <a:custGeom>
            <a:avLst/>
            <a:gdLst>
              <a:gd name="T0" fmla="*/ 0 w 732389"/>
              <a:gd name="T1" fmla="*/ 0 h 750309"/>
              <a:gd name="T2" fmla="*/ 45853 w 732389"/>
              <a:gd name="T3" fmla="*/ 640522 h 750309"/>
              <a:gd name="T4" fmla="*/ 157276 w 732389"/>
              <a:gd name="T5" fmla="*/ 1118888 h 750309"/>
              <a:gd name="T6" fmla="*/ 0 60000 65536"/>
              <a:gd name="T7" fmla="*/ 0 60000 65536"/>
              <a:gd name="T8" fmla="*/ 0 60000 65536"/>
              <a:gd name="T9" fmla="*/ 0 w 732389"/>
              <a:gd name="T10" fmla="*/ 0 h 750309"/>
              <a:gd name="T11" fmla="*/ 732389 w 732389"/>
              <a:gd name="T12" fmla="*/ 750309 h 7503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389" h="750309">
                <a:moveTo>
                  <a:pt x="0" y="0"/>
                </a:moveTo>
                <a:cubicBezTo>
                  <a:pt x="56356" y="94456"/>
                  <a:pt x="84718" y="304470"/>
                  <a:pt x="197787" y="429521"/>
                </a:cubicBezTo>
                <a:cubicBezTo>
                  <a:pt x="310856" y="554572"/>
                  <a:pt x="732389" y="702684"/>
                  <a:pt x="678414" y="750309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" name="Text Box 36"/>
          <p:cNvSpPr txBox="1">
            <a:spLocks noChangeArrowheads="1"/>
          </p:cNvSpPr>
          <p:nvPr/>
        </p:nvSpPr>
        <p:spPr bwMode="auto">
          <a:xfrm rot="16200000">
            <a:off x="2239963" y="3024187"/>
            <a:ext cx="56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6"/>
                </a:solidFill>
                <a:ea typeface="ＭＳ Ｐゴシック" charset="-128"/>
              </a:rPr>
              <a:t>RNR</a:t>
            </a:r>
          </a:p>
        </p:txBody>
      </p:sp>
      <p:grpSp>
        <p:nvGrpSpPr>
          <p:cNvPr id="6264" name="Group 161"/>
          <p:cNvGrpSpPr>
            <a:grpSpLocks/>
          </p:cNvGrpSpPr>
          <p:nvPr/>
        </p:nvGrpSpPr>
        <p:grpSpPr bwMode="auto">
          <a:xfrm rot="734774">
            <a:off x="2847975" y="1951038"/>
            <a:ext cx="514350" cy="322262"/>
            <a:chOff x="2862263" y="2925763"/>
            <a:chExt cx="514350" cy="322262"/>
          </a:xfrm>
        </p:grpSpPr>
        <p:sp>
          <p:nvSpPr>
            <p:cNvPr id="6265" name="Line 18"/>
            <p:cNvSpPr>
              <a:spLocks noChangeShapeType="1"/>
            </p:cNvSpPr>
            <p:nvPr/>
          </p:nvSpPr>
          <p:spPr bwMode="auto">
            <a:xfrm flipV="1">
              <a:off x="2952750" y="2925763"/>
              <a:ext cx="423863" cy="322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Text Box 40"/>
            <p:cNvSpPr txBox="1">
              <a:spLocks noChangeArrowheads="1"/>
            </p:cNvSpPr>
            <p:nvPr/>
          </p:nvSpPr>
          <p:spPr bwMode="auto">
            <a:xfrm rot="-2149874">
              <a:off x="2862263" y="2938463"/>
              <a:ext cx="4429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i="1"/>
                <a:t>dCK</a:t>
              </a:r>
              <a:endParaRPr lang="en-US" sz="1000" baseline="-25000"/>
            </a:p>
          </p:txBody>
        </p:sp>
        <p:sp>
          <p:nvSpPr>
            <p:cNvPr id="6267" name="Freeform 132"/>
            <p:cNvSpPr>
              <a:spLocks/>
            </p:cNvSpPr>
            <p:nvPr/>
          </p:nvSpPr>
          <p:spPr bwMode="auto">
            <a:xfrm rot="4257161">
              <a:off x="2996407" y="2885281"/>
              <a:ext cx="207962" cy="390525"/>
            </a:xfrm>
            <a:custGeom>
              <a:avLst/>
              <a:gdLst>
                <a:gd name="T0" fmla="*/ 2147483647 w 145"/>
                <a:gd name="T1" fmla="*/ 2147483647 h 2212"/>
                <a:gd name="T2" fmla="*/ 2147483647 w 145"/>
                <a:gd name="T3" fmla="*/ 2147483647 h 2212"/>
                <a:gd name="T4" fmla="*/ 2147483647 w 145"/>
                <a:gd name="T5" fmla="*/ 2147483647 h 2212"/>
                <a:gd name="T6" fmla="*/ 2147483647 w 145"/>
                <a:gd name="T7" fmla="*/ 2147483647 h 2212"/>
                <a:gd name="T8" fmla="*/ 2147483647 w 145"/>
                <a:gd name="T9" fmla="*/ 2147483647 h 22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2212"/>
                <a:gd name="T17" fmla="*/ 145 w 145"/>
                <a:gd name="T18" fmla="*/ 2212 h 22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2212">
                  <a:moveTo>
                    <a:pt x="12" y="274"/>
                  </a:moveTo>
                  <a:cubicBezTo>
                    <a:pt x="0" y="548"/>
                    <a:pt x="21" y="1651"/>
                    <a:pt x="41" y="1928"/>
                  </a:cubicBezTo>
                  <a:cubicBezTo>
                    <a:pt x="56" y="2204"/>
                    <a:pt x="121" y="2212"/>
                    <a:pt x="133" y="1938"/>
                  </a:cubicBezTo>
                  <a:cubicBezTo>
                    <a:pt x="145" y="1664"/>
                    <a:pt x="134" y="558"/>
                    <a:pt x="114" y="281"/>
                  </a:cubicBezTo>
                  <a:cubicBezTo>
                    <a:pt x="94" y="4"/>
                    <a:pt x="24" y="0"/>
                    <a:pt x="12" y="27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</a:t>
            </a:r>
            <a:r>
              <a:rPr lang="en-US" dirty="0" smtClean="0"/>
              <a:t>urines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143000"/>
            <a:ext cx="14287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150px-Guanin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1938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504px-Hypoxanth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3325"/>
            <a:ext cx="14859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52526"/>
            <a:ext cx="1866900" cy="202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9" y="4800600"/>
            <a:ext cx="20864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>
            <a:fillRect/>
          </a:stretch>
        </p:blipFill>
        <p:spPr bwMode="auto">
          <a:xfrm rot="1947406">
            <a:off x="5176826" y="2693043"/>
            <a:ext cx="2328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83106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hypoxanthine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81940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adenine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28997" y="31358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adenosine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51170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guanine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641246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guanosine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62400" y="3429000"/>
            <a:ext cx="2895600" cy="1905000"/>
            <a:chOff x="5334000" y="3581400"/>
            <a:chExt cx="2895600" cy="190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3581400"/>
              <a:ext cx="1424503" cy="156047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096000" y="4840069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Inosine</a:t>
              </a:r>
              <a:r>
                <a:rPr lang="en-US" dirty="0" smtClean="0"/>
                <a:t>, should be </a:t>
              </a:r>
              <a:r>
                <a:rPr lang="en-US" dirty="0" err="1" smtClean="0"/>
                <a:t>hypoxanthosine</a:t>
              </a:r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4953000" y="1981200"/>
            <a:ext cx="19050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57400" y="2087562"/>
            <a:ext cx="914400" cy="79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62000" y="3349970"/>
            <a:ext cx="0" cy="3838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86000" y="5163234"/>
            <a:ext cx="457200" cy="2469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590800" y="3124200"/>
            <a:ext cx="1600200" cy="838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24400" y="2552700"/>
            <a:ext cx="2438400" cy="1752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86175"/>
            <a:ext cx="1905000" cy="15716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162800" y="5257800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Adenosine mono-</a:t>
            </a:r>
          </a:p>
          <a:p>
            <a:r>
              <a:rPr lang="en-US" dirty="0" smtClean="0"/>
              <a:t>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Pyrimidines</a:t>
            </a:r>
            <a:endParaRPr lang="en-US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>
            <a:fillRect/>
          </a:stretch>
        </p:blipFill>
        <p:spPr bwMode="auto">
          <a:xfrm>
            <a:off x="304800" y="3276600"/>
            <a:ext cx="23288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04800" y="3048000"/>
            <a:ext cx="0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0134600" y="5985430"/>
            <a:ext cx="533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8600" y="1371600"/>
            <a:ext cx="1428750" cy="1664732"/>
            <a:chOff x="5562600" y="3810000"/>
            <a:chExt cx="1428750" cy="1664732"/>
          </a:xfrm>
        </p:grpSpPr>
        <p:sp>
          <p:nvSpPr>
            <p:cNvPr id="3" name="TextBox 2"/>
            <p:cNvSpPr txBox="1"/>
            <p:nvPr/>
          </p:nvSpPr>
          <p:spPr>
            <a:xfrm>
              <a:off x="5845136" y="51054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orotate</a:t>
              </a:r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810000"/>
              <a:ext cx="1428750" cy="12477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86468"/>
            <a:ext cx="969387" cy="13329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67000" y="27548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uracil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1319784"/>
            <a:ext cx="990601" cy="132740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43400" y="2743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cytosine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63880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Orotidine</a:t>
            </a:r>
            <a:r>
              <a:rPr lang="en-US" dirty="0"/>
              <a:t> 5'-monophosphate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" y="4344318"/>
            <a:ext cx="1905000" cy="1285875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2133600" y="4987255"/>
            <a:ext cx="1269499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0" name="Rectangle 35839"/>
          <p:cNvSpPr/>
          <p:nvPr/>
        </p:nvSpPr>
        <p:spPr>
          <a:xfrm>
            <a:off x="3384163" y="563249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Uridine</a:t>
            </a:r>
            <a:r>
              <a:rPr lang="en-US" dirty="0"/>
              <a:t> monophosphate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385051" y="4953000"/>
            <a:ext cx="634749" cy="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19800" y="4768336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UDP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UTP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CTP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dirty="0" smtClean="0"/>
              <a:t>CDP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95750"/>
            <a:ext cx="1905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143000"/>
            <a:ext cx="17145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8382000" y="51816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400800" y="5105400"/>
            <a:ext cx="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140281" y="5638800"/>
            <a:ext cx="269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dUDP</a:t>
            </a:r>
            <a:r>
              <a:rPr lang="en-US" dirty="0" smtClean="0"/>
              <a:t>                    </a:t>
            </a:r>
            <a:r>
              <a:rPr lang="en-US" dirty="0" err="1" smtClean="0"/>
              <a:t>dCDP</a:t>
            </a:r>
            <a:endParaRPr lang="en-US" dirty="0"/>
          </a:p>
        </p:txBody>
      </p:sp>
      <p:sp>
        <p:nvSpPr>
          <p:cNvPr id="35846" name="Rectangle 35845"/>
          <p:cNvSpPr/>
          <p:nvPr/>
        </p:nvSpPr>
        <p:spPr>
          <a:xfrm>
            <a:off x="7315200" y="2743200"/>
            <a:ext cx="1904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Cytidine</a:t>
            </a:r>
            <a:r>
              <a:rPr lang="en-US" dirty="0"/>
              <a:t> monophosphate</a:t>
            </a:r>
          </a:p>
        </p:txBody>
      </p:sp>
    </p:spTree>
    <p:extLst>
      <p:ext uri="{BB962C8B-B14F-4D97-AF65-F5344CB8AC3E}">
        <p14:creationId xmlns:p14="http://schemas.microsoft.com/office/powerpoint/2010/main" val="41290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Pyrimidine Analogs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25" y="1143000"/>
            <a:ext cx="1295400" cy="14804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19200"/>
            <a:ext cx="1276350" cy="137845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1876425" cy="168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6200"/>
            <a:ext cx="1410881" cy="1523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562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cytidine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80437" y="26024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uridine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88425" y="25908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3,4,5,6-tetrahydrouridine</a:t>
            </a:r>
          </a:p>
          <a:p>
            <a:r>
              <a:rPr lang="en-US" dirty="0" smtClean="0"/>
              <a:t>= </a:t>
            </a:r>
            <a:r>
              <a:rPr lang="en-US" dirty="0" err="1" smtClean="0"/>
              <a:t>dihydrouridine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549806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2’-deoxy-5-azacytidine</a:t>
            </a:r>
          </a:p>
          <a:p>
            <a:r>
              <a:rPr lang="en-US" dirty="0" smtClean="0"/>
              <a:t>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6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Inhibition of DNA-MT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0951"/>
          <a:stretch/>
        </p:blipFill>
        <p:spPr bwMode="auto">
          <a:xfrm>
            <a:off x="2743200" y="1426875"/>
            <a:ext cx="6324600" cy="54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676400"/>
            <a:ext cx="26242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</a:t>
            </a:r>
            <a:r>
              <a:rPr lang="en-US" dirty="0" err="1"/>
              <a:t>Mol</a:t>
            </a:r>
            <a:r>
              <a:rPr lang="en-US" dirty="0"/>
              <a:t> Biol. 2002 Aug 23;321(4):591-9.</a:t>
            </a:r>
          </a:p>
          <a:p>
            <a:r>
              <a:rPr lang="en-US" b="1" dirty="0" err="1"/>
              <a:t>Zebularine</a:t>
            </a:r>
            <a:r>
              <a:rPr lang="en-US" b="1" dirty="0"/>
              <a:t>: a novel DNA methylation inhibitor that forms a covalent complex with DNA </a:t>
            </a:r>
            <a:r>
              <a:rPr lang="en-US" b="1" dirty="0" err="1"/>
              <a:t>methyltransferases</a:t>
            </a:r>
            <a:r>
              <a:rPr lang="en-US" b="1" dirty="0"/>
              <a:t>.</a:t>
            </a:r>
          </a:p>
          <a:p>
            <a:r>
              <a:rPr lang="en-US" dirty="0">
                <a:hlinkClick r:id="rId3"/>
              </a:rPr>
              <a:t>Zhou L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Cheng X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Connolly BA</a:t>
            </a:r>
            <a:r>
              <a:rPr lang="en-US" dirty="0"/>
              <a:t>, </a:t>
            </a:r>
            <a:r>
              <a:rPr lang="en-US" dirty="0" err="1">
                <a:hlinkClick r:id="rId6"/>
              </a:rPr>
              <a:t>Dickman</a:t>
            </a:r>
            <a:r>
              <a:rPr lang="en-US" dirty="0">
                <a:hlinkClick r:id="rId6"/>
              </a:rPr>
              <a:t> MJ</a:t>
            </a:r>
            <a:r>
              <a:rPr lang="en-US" dirty="0"/>
              <a:t>, </a:t>
            </a:r>
            <a:r>
              <a:rPr lang="en-US" dirty="0" err="1">
                <a:hlinkClick r:id="rId7"/>
              </a:rPr>
              <a:t>Hurd</a:t>
            </a:r>
            <a:r>
              <a:rPr lang="en-US" dirty="0">
                <a:hlinkClick r:id="rId7"/>
              </a:rPr>
              <a:t> PJ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Hornby DP</a:t>
            </a:r>
            <a:r>
              <a:rPr lang="en-US" dirty="0"/>
              <a:t>.</a:t>
            </a:r>
          </a:p>
          <a:p>
            <a:r>
              <a:rPr lang="en-US" dirty="0"/>
              <a:t>Department of Biochemistry, Emory </a:t>
            </a:r>
            <a:r>
              <a:rPr lang="en-US" dirty="0" smtClean="0"/>
              <a:t>University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45"/>
          <a:stretch/>
        </p:blipFill>
        <p:spPr bwMode="auto">
          <a:xfrm>
            <a:off x="3048000" y="1219200"/>
            <a:ext cx="5943600" cy="20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0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1320</Words>
  <Application>Microsoft Office PowerPoint</Application>
  <PresentationFormat>On-screen Show (4:3)</PresentationFormat>
  <Paragraphs>497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2_Custom Design</vt:lpstr>
      <vt:lpstr>Slide</vt:lpstr>
      <vt:lpstr>Equation</vt:lpstr>
      <vt:lpstr>Mathematical Models of dNTP Supply  Tom Radivoyevitch, PhD Assistant Professor  Epidemiology and Biostatistics   CCCC Developmental Therapeutics Program</vt:lpstr>
      <vt:lpstr>Single-Loop Temperature Control</vt:lpstr>
      <vt:lpstr>Two-Inputs Two-Outputs</vt:lpstr>
      <vt:lpstr>Ultimate Goal</vt:lpstr>
      <vt:lpstr>dNTP Supply </vt:lpstr>
      <vt:lpstr>Purines</vt:lpstr>
      <vt:lpstr>Pyrimidines</vt:lpstr>
      <vt:lpstr>Pyrimidine Analogs</vt:lpstr>
      <vt:lpstr>Inhibition of DNA-MT</vt:lpstr>
      <vt:lpstr>FdC</vt:lpstr>
      <vt:lpstr>dNTP Supply </vt:lpstr>
      <vt:lpstr>Ribonucleotide Reductase</vt:lpstr>
      <vt:lpstr>Enzyme Modeling Overview</vt:lpstr>
      <vt:lpstr>R Packages</vt:lpstr>
      <vt:lpstr>MMR- Treatment Hypothesis</vt:lpstr>
      <vt:lpstr>Indirect Approach  pro-B Cell Childhood ALL</vt:lpstr>
      <vt:lpstr>Folate Cycle (dTTP Supply)</vt:lpstr>
      <vt:lpstr>p53- Treatment Hypothesis</vt:lpstr>
      <vt:lpstr>Conclusions</vt:lpstr>
      <vt:lpstr>Acknowledgements</vt:lpstr>
      <vt:lpstr>Michaelis-Menten Model</vt:lpstr>
      <vt:lpstr>PowerPoint Presentation</vt:lpstr>
      <vt:lpstr>Free Concentrations Versus Totals</vt:lpstr>
      <vt:lpstr>Enzyme, Substrate and Inhibitor</vt:lpstr>
      <vt:lpstr>Why Systems Biology</vt:lpstr>
    </vt:vector>
  </TitlesOfParts>
  <Company>Case Western Reserve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jgreenx1</dc:creator>
  <cp:lastModifiedBy>radivot</cp:lastModifiedBy>
  <cp:revision>77</cp:revision>
  <dcterms:created xsi:type="dcterms:W3CDTF">2007-01-10T18:21:39Z</dcterms:created>
  <dcterms:modified xsi:type="dcterms:W3CDTF">2011-03-03T13:31:48Z</dcterms:modified>
</cp:coreProperties>
</file>